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Merriweather" panose="00000500000000000000" pitchFamily="2"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580" y="2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9e6abef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49e6abef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4a3639398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4a3639398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b83c89fe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b83c89f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4b83c89fec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4b83c89fe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4b83c89fe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4b83c89fe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4b83c89fec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4b83c89fe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4b83c89fec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4b83c89fe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4b83c89fec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4b83c89fe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4b83c89fec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4b83c89fe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4b83c89fec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4b83c89fe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4e0178764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4e017876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4d0a61ab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4d0a61ab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1"/>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1"/>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1"/>
          <p:cNvSpPr txBox="1">
            <a:spLocks noGrp="1"/>
          </p:cNvSpPr>
          <p:nvPr>
            <p:ph type="body" idx="1"/>
          </p:nvPr>
        </p:nvSpPr>
        <p:spPr>
          <a:xfrm>
            <a:off x="57150" y="4696825"/>
            <a:ext cx="8382000" cy="446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8" name="Google Shape;58;p1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9"/>
        <p:cNvGrpSpPr/>
        <p:nvPr/>
      </p:nvGrpSpPr>
      <p:grpSpPr>
        <a:xfrm>
          <a:off x="0" y="0"/>
          <a:ext cx="0" cy="0"/>
          <a:chOff x="0" y="0"/>
          <a:chExt cx="0" cy="0"/>
        </a:xfrm>
      </p:grpSpPr>
      <p:sp>
        <p:nvSpPr>
          <p:cNvPr id="60" name="Google Shape;60;p12"/>
          <p:cNvSpPr txBox="1">
            <a:spLocks noGrp="1"/>
          </p:cNvSpPr>
          <p:nvPr>
            <p:ph type="title" hasCustomPrompt="1"/>
          </p:nvPr>
        </p:nvSpPr>
        <p:spPr>
          <a:xfrm>
            <a:off x="475500" y="1258525"/>
            <a:ext cx="82221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61" name="Google Shape;61;p12"/>
          <p:cNvSpPr txBox="1">
            <a:spLocks noGrp="1"/>
          </p:cNvSpPr>
          <p:nvPr>
            <p:ph type="body" idx="1"/>
          </p:nvPr>
        </p:nvSpPr>
        <p:spPr>
          <a:xfrm>
            <a:off x="475500" y="3304625"/>
            <a:ext cx="82221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62" name="Google Shape;62;p12"/>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17" name="Google Shape;17;p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4"/>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4"/>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6"/>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6"/>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6"/>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6"/>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32" name="Google Shape;32;p6"/>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7"/>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37" name="Google Shape;37;p7"/>
          <p:cNvSpPr txBox="1">
            <a:spLocks noGrp="1"/>
          </p:cNvSpPr>
          <p:nvPr>
            <p:ph type="subTitle" idx="1"/>
          </p:nvPr>
        </p:nvSpPr>
        <p:spPr>
          <a:xfrm>
            <a:off x="265500" y="2779467"/>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7"/>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39" name="Google Shape;39;p7"/>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p8"/>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8"/>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44" name="Google Shape;44;p8"/>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5" name="Google Shape;45;p8"/>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9"/>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9"/>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9"/>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0" name="Google Shape;50;p9"/>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60950" y="2065350"/>
            <a:ext cx="8222100" cy="1012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53" name="Google Shape;53;p10"/>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player.vimeo.com/video/146672856?app_id=122963" TargetMode="Externa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hyperlink" Target="http://drive.google.com/file/d/149vc6XK72IQKHQpsgeh493LcOgKApDYB/vie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Ir_lktTlqA?feature=oembed" TargetMode="External"/><Relationship Id="rId1" Type="http://schemas.openxmlformats.org/officeDocument/2006/relationships/video" Target="https://www.youtube.com/embed/ipSVEHYnSoA?feature=oembed" TargetMode="Externa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forbes.com/sites/gracethomas/2025/04/03/how-the-worlds-billionaires-got-so-rich-202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necomm.com/research-blog/purpose-biometric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0.jp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nextcity.org/urbanist-news/four-winning-models-for-building-community-wealth"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a:t>Company Name</a:t>
            </a:r>
            <a:endParaRPr/>
          </a:p>
        </p:txBody>
      </p:sp>
      <p:sp>
        <p:nvSpPr>
          <p:cNvPr id="68" name="Google Shape;68;p13"/>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t>Your company tagline</a:t>
            </a:r>
            <a:endParaRPr/>
          </a:p>
        </p:txBody>
      </p:sp>
      <p:pic>
        <p:nvPicPr>
          <p:cNvPr id="69" name="Google Shape;69;p13"/>
          <p:cNvPicPr preferRelativeResize="0"/>
          <p:nvPr/>
        </p:nvPicPr>
        <p:blipFill rotWithShape="1">
          <a:blip r:embed="rId3">
            <a:alphaModFix/>
          </a:blip>
          <a:srcRect/>
          <a:stretch/>
        </p:blipFill>
        <p:spPr>
          <a:xfrm>
            <a:off x="-25" y="-1473875"/>
            <a:ext cx="9144025" cy="81213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5"/>
        <p:cNvGrpSpPr/>
        <p:nvPr/>
      </p:nvGrpSpPr>
      <p:grpSpPr>
        <a:xfrm>
          <a:off x="0" y="0"/>
          <a:ext cx="0" cy="0"/>
          <a:chOff x="0" y="0"/>
          <a:chExt cx="0" cy="0"/>
        </a:xfrm>
      </p:grpSpPr>
      <p:sp>
        <p:nvSpPr>
          <p:cNvPr id="126" name="Google Shape;126;p22"/>
          <p:cNvSpPr txBox="1"/>
          <p:nvPr/>
        </p:nvSpPr>
        <p:spPr>
          <a:xfrm>
            <a:off x="827175" y="586550"/>
            <a:ext cx="8346900" cy="4894800"/>
          </a:xfrm>
          <a:prstGeom prst="rect">
            <a:avLst/>
          </a:prstGeom>
          <a:noFill/>
          <a:ln>
            <a:noFill/>
          </a:ln>
          <a:effectLst>
            <a:outerShdw blurRad="57150" dist="47625"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lt1"/>
                </a:solidFill>
                <a:latin typeface="Roboto"/>
                <a:ea typeface="Roboto"/>
                <a:cs typeface="Roboto"/>
                <a:sym typeface="Roboto"/>
              </a:rPr>
              <a:t>Although all f</a:t>
            </a:r>
            <a:r>
              <a:rPr lang="en" sz="2400">
                <a:solidFill>
                  <a:schemeClr val="lt1"/>
                </a:solidFill>
                <a:latin typeface="Roboto"/>
                <a:ea typeface="Roboto"/>
                <a:cs typeface="Roboto"/>
                <a:sym typeface="Roboto"/>
              </a:rPr>
              <a:t>ive</a:t>
            </a:r>
            <a:r>
              <a:rPr lang="en" sz="2400" b="0" i="0" u="none" strike="noStrike" cap="none">
                <a:solidFill>
                  <a:schemeClr val="lt1"/>
                </a:solidFill>
                <a:latin typeface="Roboto"/>
                <a:ea typeface="Roboto"/>
                <a:cs typeface="Roboto"/>
                <a:sym typeface="Roboto"/>
              </a:rPr>
              <a:t> models can generate wealth, we focus on Marketing and Distribution for three reasons:</a:t>
            </a:r>
            <a:endParaRPr sz="24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Roboto"/>
              <a:ea typeface="Roboto"/>
              <a:cs typeface="Roboto"/>
              <a:sym typeface="Roboto"/>
            </a:endParaRPr>
          </a:p>
          <a:p>
            <a:pPr marL="457200" marR="0" lvl="0" indent="-381000" algn="l" rtl="0">
              <a:lnSpc>
                <a:spcPct val="100000"/>
              </a:lnSpc>
              <a:spcBef>
                <a:spcPts val="0"/>
              </a:spcBef>
              <a:spcAft>
                <a:spcPts val="0"/>
              </a:spcAft>
              <a:buClr>
                <a:schemeClr val="lt1"/>
              </a:buClr>
              <a:buSzPts val="2400"/>
              <a:buFont typeface="Roboto"/>
              <a:buAutoNum type="arabicPeriod"/>
            </a:pPr>
            <a:r>
              <a:rPr lang="en" sz="2400">
                <a:solidFill>
                  <a:schemeClr val="lt1"/>
                </a:solidFill>
                <a:latin typeface="Roboto"/>
                <a:ea typeface="Roboto"/>
                <a:cs typeface="Roboto"/>
                <a:sym typeface="Roboto"/>
              </a:rPr>
              <a:t>L</a:t>
            </a:r>
            <a:r>
              <a:rPr lang="en" sz="2400" b="0" i="0" u="none" strike="noStrike" cap="none">
                <a:solidFill>
                  <a:schemeClr val="lt1"/>
                </a:solidFill>
                <a:latin typeface="Roboto"/>
                <a:ea typeface="Roboto"/>
                <a:cs typeface="Roboto"/>
                <a:sym typeface="Roboto"/>
              </a:rPr>
              <a:t>ower start-up cost to implement</a:t>
            </a:r>
            <a:endParaRPr sz="2400" b="0" i="0" u="none" strike="noStrike" cap="none">
              <a:solidFill>
                <a:schemeClr val="lt1"/>
              </a:solidFill>
              <a:latin typeface="Roboto"/>
              <a:ea typeface="Roboto"/>
              <a:cs typeface="Roboto"/>
              <a:sym typeface="Roboto"/>
            </a:endParaRPr>
          </a:p>
          <a:p>
            <a:pPr marL="457200" marR="0" lvl="0" indent="-381000" algn="l" rtl="0">
              <a:lnSpc>
                <a:spcPct val="100000"/>
              </a:lnSpc>
              <a:spcBef>
                <a:spcPts val="0"/>
              </a:spcBef>
              <a:spcAft>
                <a:spcPts val="0"/>
              </a:spcAft>
              <a:buClr>
                <a:schemeClr val="lt1"/>
              </a:buClr>
              <a:buSzPts val="2400"/>
              <a:buFont typeface="Roboto"/>
              <a:buAutoNum type="arabicPeriod"/>
            </a:pPr>
            <a:r>
              <a:rPr lang="en" sz="2400" b="0" i="0" u="none" strike="noStrike" cap="none">
                <a:solidFill>
                  <a:schemeClr val="lt1"/>
                </a:solidFill>
                <a:latin typeface="Roboto"/>
                <a:ea typeface="Roboto"/>
                <a:cs typeface="Roboto"/>
                <a:sym typeface="Roboto"/>
              </a:rPr>
              <a:t>The speed in which these models can be implemented</a:t>
            </a:r>
            <a:endParaRPr sz="2400" b="0" i="0" u="none" strike="noStrike" cap="none">
              <a:solidFill>
                <a:schemeClr val="lt1"/>
              </a:solidFill>
              <a:latin typeface="Roboto"/>
              <a:ea typeface="Roboto"/>
              <a:cs typeface="Roboto"/>
              <a:sym typeface="Roboto"/>
            </a:endParaRPr>
          </a:p>
          <a:p>
            <a:pPr marL="457200" marR="0" lvl="0" indent="-381000" algn="l" rtl="0">
              <a:lnSpc>
                <a:spcPct val="100000"/>
              </a:lnSpc>
              <a:spcBef>
                <a:spcPts val="0"/>
              </a:spcBef>
              <a:spcAft>
                <a:spcPts val="0"/>
              </a:spcAft>
              <a:buClr>
                <a:schemeClr val="lt1"/>
              </a:buClr>
              <a:buSzPts val="2400"/>
              <a:buFont typeface="Roboto"/>
              <a:buAutoNum type="arabicPeriod"/>
            </a:pPr>
            <a:r>
              <a:rPr lang="en" sz="2400" b="0" i="0" u="none" strike="noStrike" cap="none">
                <a:solidFill>
                  <a:schemeClr val="lt1"/>
                </a:solidFill>
                <a:latin typeface="Roboto"/>
                <a:ea typeface="Roboto"/>
                <a:cs typeface="Roboto"/>
                <a:sym typeface="Roboto"/>
              </a:rPr>
              <a:t>The amount of money that can be generated in a short period</a:t>
            </a:r>
            <a:endParaRPr sz="24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lt1"/>
                </a:solidFill>
                <a:latin typeface="Roboto"/>
                <a:ea typeface="Roboto"/>
                <a:cs typeface="Roboto"/>
                <a:sym typeface="Roboto"/>
              </a:rPr>
              <a:t>The other models could be implemented in the future using the funds generated from your marketing and distribution campaigns if your </a:t>
            </a:r>
            <a:r>
              <a:rPr lang="en" sz="2400">
                <a:solidFill>
                  <a:schemeClr val="lt1"/>
                </a:solidFill>
                <a:latin typeface="Roboto"/>
                <a:ea typeface="Roboto"/>
                <a:cs typeface="Roboto"/>
                <a:sym typeface="Roboto"/>
              </a:rPr>
              <a:t>community</a:t>
            </a:r>
            <a:r>
              <a:rPr lang="en" sz="2400" b="0" i="0" u="none" strike="noStrike" cap="none">
                <a:solidFill>
                  <a:schemeClr val="lt1"/>
                </a:solidFill>
                <a:latin typeface="Roboto"/>
                <a:ea typeface="Roboto"/>
                <a:cs typeface="Roboto"/>
                <a:sym typeface="Roboto"/>
              </a:rPr>
              <a:t> decides to expand and diversify its wealth building capacity.</a:t>
            </a:r>
            <a:endParaRPr sz="24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2"/>
                </a:solidFill>
                <a:latin typeface="Roboto"/>
                <a:ea typeface="Roboto"/>
                <a:cs typeface="Roboto"/>
                <a:sym typeface="Roboto"/>
              </a:rPr>
              <a:t>  </a:t>
            </a:r>
            <a:endParaRPr sz="1800" b="0" i="0" u="none" strike="noStrike" cap="none">
              <a:solidFill>
                <a:schemeClr val="lt2"/>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200"/>
              <a:t>Question:</a:t>
            </a:r>
            <a:endParaRPr sz="3200"/>
          </a:p>
        </p:txBody>
      </p:sp>
      <p:sp>
        <p:nvSpPr>
          <p:cNvPr id="132" name="Google Shape;132;p23"/>
          <p:cNvSpPr txBox="1">
            <a:spLocks noGrp="1"/>
          </p:cNvSpPr>
          <p:nvPr>
            <p:ph type="body" idx="1"/>
          </p:nvPr>
        </p:nvSpPr>
        <p:spPr>
          <a:xfrm>
            <a:off x="156325" y="1311200"/>
            <a:ext cx="2808000" cy="316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200"/>
              <a:buNone/>
            </a:pPr>
            <a:r>
              <a:rPr lang="en" sz="1800"/>
              <a:t>What are the best wealth building models for Marketing, Distribution and Common Ownership to create wealth in poor communities? </a:t>
            </a:r>
            <a:endParaRPr sz="1800"/>
          </a:p>
        </p:txBody>
      </p:sp>
      <p:pic>
        <p:nvPicPr>
          <p:cNvPr id="133" name="Google Shape;133;p23"/>
          <p:cNvPicPr preferRelativeResize="0"/>
          <p:nvPr/>
        </p:nvPicPr>
        <p:blipFill rotWithShape="1">
          <a:blip r:embed="rId3">
            <a:alphaModFix/>
          </a:blip>
          <a:srcRect/>
          <a:stretch/>
        </p:blipFill>
        <p:spPr>
          <a:xfrm>
            <a:off x="3667753" y="152400"/>
            <a:ext cx="4838700"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200"/>
              <a:t>Answer (1): Direct Selling </a:t>
            </a:r>
            <a:endParaRPr sz="3200"/>
          </a:p>
        </p:txBody>
      </p:sp>
      <p:sp>
        <p:nvSpPr>
          <p:cNvPr id="139" name="Google Shape;139;p24"/>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 sz="1800"/>
              <a:t>It combines both models of Marketing and Distribution for the lowest cost and highest ROI. </a:t>
            </a:r>
            <a:endParaRPr sz="1800"/>
          </a:p>
          <a:p>
            <a:pPr marL="457200" lvl="0" indent="457200" algn="l" rtl="0">
              <a:lnSpc>
                <a:spcPct val="115000"/>
              </a:lnSpc>
              <a:spcBef>
                <a:spcPts val="1600"/>
              </a:spcBef>
              <a:spcAft>
                <a:spcPts val="1600"/>
              </a:spcAft>
              <a:buSzPts val="1200"/>
              <a:buNone/>
            </a:pPr>
            <a:r>
              <a:rPr lang="en" sz="1800"/>
              <a:t>Video (2:27)----&gt;</a:t>
            </a:r>
            <a:endParaRPr sz="1800"/>
          </a:p>
        </p:txBody>
      </p:sp>
      <p:pic>
        <p:nvPicPr>
          <p:cNvPr id="140" name="Google Shape;140;p24" title="direct_selling_business_model (360p).mp4">
            <a:hlinkClick r:id="rId4"/>
          </p:cNvPr>
          <p:cNvPicPr preferRelativeResize="0"/>
          <p:nvPr/>
        </p:nvPicPr>
        <p:blipFill rotWithShape="1">
          <a:blip r:embed="rId5">
            <a:alphaModFix/>
          </a:blip>
          <a:srcRect/>
          <a:stretch/>
        </p:blipFill>
        <p:spPr>
          <a:xfrm>
            <a:off x="4073803" y="857250"/>
            <a:ext cx="4572000" cy="3429000"/>
          </a:xfrm>
          <a:prstGeom prst="rect">
            <a:avLst/>
          </a:prstGeom>
          <a:noFill/>
          <a:ln>
            <a:noFill/>
          </a:ln>
        </p:spPr>
      </p:pic>
      <p:pic>
        <p:nvPicPr>
          <p:cNvPr id="141" name="Google Shape;141;p24" title="direct_selling_business_model (360p).mp4">
            <a:hlinkClick r:id="rId4"/>
          </p:cNvPr>
          <p:cNvPicPr preferRelativeResize="0"/>
          <p:nvPr/>
        </p:nvPicPr>
        <p:blipFill>
          <a:blip r:embed="rId5">
            <a:alphaModFix/>
          </a:blip>
          <a:stretch>
            <a:fillRect/>
          </a:stretch>
        </p:blipFill>
        <p:spPr>
          <a:xfrm>
            <a:off x="3831650" y="857250"/>
            <a:ext cx="5056275" cy="3429000"/>
          </a:xfrm>
          <a:prstGeom prst="rect">
            <a:avLst/>
          </a:prstGeom>
          <a:noFill/>
          <a:ln>
            <a:noFill/>
          </a:ln>
        </p:spPr>
      </p:pic>
      <p:pic>
        <p:nvPicPr>
          <p:cNvPr id="2" name="Online Media 1" title="Direct Selling Business Model">
            <a:hlinkClick r:id="" action="ppaction://media"/>
            <a:extLst>
              <a:ext uri="{FF2B5EF4-FFF2-40B4-BE49-F238E27FC236}">
                <a16:creationId xmlns:a16="http://schemas.microsoft.com/office/drawing/2014/main" id="{EF20090A-230C-50DB-33C6-EE2B77CB984B}"/>
              </a:ext>
            </a:extLst>
          </p:cNvPr>
          <p:cNvPicPr>
            <a:picLocks noRot="1" noChangeAspect="1"/>
          </p:cNvPicPr>
          <p:nvPr>
            <a:videoFile r:link="rId1"/>
          </p:nvPr>
        </p:nvPicPr>
        <p:blipFill>
          <a:blip r:embed="rId6"/>
          <a:stretch>
            <a:fillRect/>
          </a:stretch>
        </p:blipFill>
        <p:spPr>
          <a:xfrm>
            <a:off x="3831650" y="857250"/>
            <a:ext cx="5056275"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par>
                                <p:cTn id="8" presetID="10" presetClass="entr" presetSubtype="0" fill="hold"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10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Unlock New Revenue Streams </a:t>
            </a:r>
            <a:endParaRPr/>
          </a:p>
        </p:txBody>
      </p:sp>
      <p:sp>
        <p:nvSpPr>
          <p:cNvPr id="147" name="Google Shape;147;p25"/>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sz="1800"/>
              <a:t>Direct selling partnerships provide a new fundraising and wealth building avenue with sustainable revenues. Let us show you how!</a:t>
            </a:r>
            <a:endParaRPr sz="1800"/>
          </a:p>
        </p:txBody>
      </p:sp>
      <p:pic>
        <p:nvPicPr>
          <p:cNvPr id="148" name="Google Shape;148;p25"/>
          <p:cNvPicPr preferRelativeResize="0"/>
          <p:nvPr/>
        </p:nvPicPr>
        <p:blipFill rotWithShape="1">
          <a:blip r:embed="rId3">
            <a:alphaModFix/>
          </a:blip>
          <a:srcRect/>
          <a:stretch/>
        </p:blipFill>
        <p:spPr>
          <a:xfrm>
            <a:off x="4677275" y="1658825"/>
            <a:ext cx="4466724" cy="3484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265500" y="1830600"/>
            <a:ext cx="4045200" cy="1482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
                <a:solidFill>
                  <a:schemeClr val="lt1"/>
                </a:solidFill>
              </a:rPr>
              <a:t>The solution</a:t>
            </a:r>
            <a:endParaRPr>
              <a:solidFill>
                <a:schemeClr val="lt1"/>
              </a:solidFill>
            </a:endParaRPr>
          </a:p>
        </p:txBody>
      </p:sp>
      <p:sp>
        <p:nvSpPr>
          <p:cNvPr id="154" name="Google Shape;154;p2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800"/>
              <a:buNone/>
            </a:pPr>
            <a:r>
              <a:rPr lang="en" sz="2400"/>
              <a:t>Declining donations and increased competition have created fundraising challenges for many non-profits. Our direct selling partnerships offer new revenue streams to overcome these obstacles.</a:t>
            </a:r>
            <a:endParaRPr sz="2400"/>
          </a:p>
        </p:txBody>
      </p:sp>
      <p:pic>
        <p:nvPicPr>
          <p:cNvPr id="155" name="Google Shape;155;p26"/>
          <p:cNvPicPr preferRelativeResize="0"/>
          <p:nvPr/>
        </p:nvPicPr>
        <p:blipFill rotWithShape="1">
          <a:blip r:embed="rId3">
            <a:alphaModFix amt="45000"/>
          </a:blip>
          <a:srcRect/>
          <a:stretch/>
        </p:blipFill>
        <p:spPr>
          <a:xfrm>
            <a:off x="0" y="0"/>
            <a:ext cx="4572001" cy="5143501"/>
          </a:xfrm>
          <a:prstGeom prst="rect">
            <a:avLst/>
          </a:prstGeom>
          <a:noFill/>
          <a:ln>
            <a:noFill/>
          </a:ln>
        </p:spPr>
      </p:pic>
      <p:sp>
        <p:nvSpPr>
          <p:cNvPr id="156" name="Google Shape;156;p26"/>
          <p:cNvSpPr txBox="1"/>
          <p:nvPr/>
        </p:nvSpPr>
        <p:spPr>
          <a:xfrm>
            <a:off x="130650" y="1349325"/>
            <a:ext cx="4310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Roboto"/>
                <a:ea typeface="Roboto"/>
                <a:cs typeface="Roboto"/>
                <a:sym typeface="Roboto"/>
              </a:rPr>
              <a:t>Fundraising Challenges? We Have Solutions!</a:t>
            </a:r>
            <a:endParaRPr sz="2400" b="0" i="0" u="none" strike="noStrike" cap="none">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Here are just a few examples of some of our strategic partners…</a:t>
            </a:r>
            <a:endParaRPr/>
          </a:p>
        </p:txBody>
      </p:sp>
      <p:sp>
        <p:nvSpPr>
          <p:cNvPr id="162" name="Google Shape;162;p27"/>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27"/>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64" name="Google Shape;164;p27" title="web-logos-directv.png"/>
          <p:cNvPicPr preferRelativeResize="0"/>
          <p:nvPr/>
        </p:nvPicPr>
        <p:blipFill>
          <a:blip r:embed="rId3">
            <a:alphaModFix/>
          </a:blip>
          <a:stretch>
            <a:fillRect/>
          </a:stretch>
        </p:blipFill>
        <p:spPr>
          <a:xfrm>
            <a:off x="471900" y="1637200"/>
            <a:ext cx="3265125" cy="934550"/>
          </a:xfrm>
          <a:prstGeom prst="rect">
            <a:avLst/>
          </a:prstGeom>
          <a:noFill/>
          <a:ln>
            <a:noFill/>
          </a:ln>
        </p:spPr>
      </p:pic>
      <p:pic>
        <p:nvPicPr>
          <p:cNvPr id="165" name="Google Shape;165;p27" title="fidelity_logo.jpg"/>
          <p:cNvPicPr preferRelativeResize="0"/>
          <p:nvPr/>
        </p:nvPicPr>
        <p:blipFill>
          <a:blip r:embed="rId4">
            <a:alphaModFix/>
          </a:blip>
          <a:stretch>
            <a:fillRect/>
          </a:stretch>
        </p:blipFill>
        <p:spPr>
          <a:xfrm>
            <a:off x="471900" y="2304725"/>
            <a:ext cx="3125650" cy="952500"/>
          </a:xfrm>
          <a:prstGeom prst="rect">
            <a:avLst/>
          </a:prstGeom>
          <a:noFill/>
          <a:ln>
            <a:noFill/>
          </a:ln>
        </p:spPr>
      </p:pic>
      <p:pic>
        <p:nvPicPr>
          <p:cNvPr id="166" name="Google Shape;166;p27" title="web-logos-spectrum.png"/>
          <p:cNvPicPr preferRelativeResize="0"/>
          <p:nvPr/>
        </p:nvPicPr>
        <p:blipFill>
          <a:blip r:embed="rId5">
            <a:alphaModFix/>
          </a:blip>
          <a:stretch>
            <a:fillRect/>
          </a:stretch>
        </p:blipFill>
        <p:spPr>
          <a:xfrm>
            <a:off x="471900" y="3105275"/>
            <a:ext cx="3429000" cy="1524000"/>
          </a:xfrm>
          <a:prstGeom prst="rect">
            <a:avLst/>
          </a:prstGeom>
          <a:noFill/>
          <a:ln>
            <a:noFill/>
          </a:ln>
        </p:spPr>
      </p:pic>
      <p:pic>
        <p:nvPicPr>
          <p:cNvPr id="167" name="Google Shape;167;p27" title="rocket_pro_logo.jpg"/>
          <p:cNvPicPr preferRelativeResize="0"/>
          <p:nvPr/>
        </p:nvPicPr>
        <p:blipFill rotWithShape="1">
          <a:blip r:embed="rId6">
            <a:alphaModFix/>
          </a:blip>
          <a:srcRect/>
          <a:stretch/>
        </p:blipFill>
        <p:spPr>
          <a:xfrm>
            <a:off x="4770250" y="1712750"/>
            <a:ext cx="2819975" cy="952500"/>
          </a:xfrm>
          <a:prstGeom prst="rect">
            <a:avLst/>
          </a:prstGeom>
          <a:noFill/>
          <a:ln>
            <a:noFill/>
          </a:ln>
        </p:spPr>
      </p:pic>
      <p:pic>
        <p:nvPicPr>
          <p:cNvPr id="168" name="Google Shape;168;p27" title="web-logos-att.png"/>
          <p:cNvPicPr preferRelativeResize="0"/>
          <p:nvPr/>
        </p:nvPicPr>
        <p:blipFill>
          <a:blip r:embed="rId7">
            <a:alphaModFix/>
          </a:blip>
          <a:stretch>
            <a:fillRect/>
          </a:stretch>
        </p:blipFill>
        <p:spPr>
          <a:xfrm>
            <a:off x="4770250" y="2665250"/>
            <a:ext cx="2819975" cy="952500"/>
          </a:xfrm>
          <a:prstGeom prst="rect">
            <a:avLst/>
          </a:prstGeom>
          <a:noFill/>
          <a:ln>
            <a:noFill/>
          </a:ln>
        </p:spPr>
      </p:pic>
      <p:pic>
        <p:nvPicPr>
          <p:cNvPr id="169" name="Google Shape;169;p27" title="voya_logo.jpg"/>
          <p:cNvPicPr preferRelativeResize="0"/>
          <p:nvPr/>
        </p:nvPicPr>
        <p:blipFill>
          <a:blip r:embed="rId8">
            <a:alphaModFix/>
          </a:blip>
          <a:stretch>
            <a:fillRect/>
          </a:stretch>
        </p:blipFill>
        <p:spPr>
          <a:xfrm>
            <a:off x="4694250" y="3444475"/>
            <a:ext cx="1905000" cy="952500"/>
          </a:xfrm>
          <a:prstGeom prst="rect">
            <a:avLst/>
          </a:prstGeom>
          <a:noFill/>
          <a:ln>
            <a:noFill/>
          </a:ln>
        </p:spPr>
      </p:pic>
      <p:pic>
        <p:nvPicPr>
          <p:cNvPr id="170" name="Google Shape;170;p27" title="franlink_Templeton_logo.jpg"/>
          <p:cNvPicPr preferRelativeResize="0"/>
          <p:nvPr/>
        </p:nvPicPr>
        <p:blipFill>
          <a:blip r:embed="rId9">
            <a:alphaModFix/>
          </a:blip>
          <a:stretch>
            <a:fillRect/>
          </a:stretch>
        </p:blipFill>
        <p:spPr>
          <a:xfrm>
            <a:off x="4892275" y="4191000"/>
            <a:ext cx="1905000" cy="952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Industry Leaders Ensure Ethics</a:t>
            </a:r>
            <a:endParaRPr/>
          </a:p>
        </p:txBody>
      </p:sp>
      <p:sp>
        <p:nvSpPr>
          <p:cNvPr id="176" name="Google Shape;176;p28"/>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Associations like the DSA and the DSEF ensure direct selling is conducted legally, ethically and protects consumers.</a:t>
            </a:r>
            <a:endParaRPr/>
          </a:p>
        </p:txBody>
      </p:sp>
      <p:pic>
        <p:nvPicPr>
          <p:cNvPr id="177" name="Google Shape;177;p28"/>
          <p:cNvPicPr preferRelativeResize="0"/>
          <p:nvPr/>
        </p:nvPicPr>
        <p:blipFill rotWithShape="1">
          <a:blip r:embed="rId3">
            <a:alphaModFix/>
          </a:blip>
          <a:srcRect/>
          <a:stretch/>
        </p:blipFill>
        <p:spPr>
          <a:xfrm>
            <a:off x="5113050" y="1847850"/>
            <a:ext cx="3162300" cy="1447800"/>
          </a:xfrm>
          <a:prstGeom prst="rect">
            <a:avLst/>
          </a:prstGeom>
          <a:noFill/>
          <a:ln>
            <a:noFill/>
          </a:ln>
        </p:spPr>
      </p:pic>
      <p:pic>
        <p:nvPicPr>
          <p:cNvPr id="178" name="Google Shape;178;p28"/>
          <p:cNvPicPr preferRelativeResize="0"/>
          <p:nvPr/>
        </p:nvPicPr>
        <p:blipFill rotWithShape="1">
          <a:blip r:embed="rId4">
            <a:alphaModFix/>
          </a:blip>
          <a:srcRect/>
          <a:stretch/>
        </p:blipFill>
        <p:spPr>
          <a:xfrm>
            <a:off x="5113050" y="3429000"/>
            <a:ext cx="3581100" cy="1714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The Direct Selling Education Foundation &amp; Council of Better Business Bureaus Partnership</a:t>
            </a:r>
            <a:endParaRPr/>
          </a:p>
        </p:txBody>
      </p:sp>
      <p:sp>
        <p:nvSpPr>
          <p:cNvPr id="184" name="Google Shape;184;p29"/>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solidFill>
                  <a:srgbClr val="666666"/>
                </a:solidFill>
                <a:highlight>
                  <a:srgbClr val="FFFFFF"/>
                </a:highlight>
                <a:latin typeface="Arial"/>
                <a:ea typeface="Arial"/>
                <a:cs typeface="Arial"/>
                <a:sym typeface="Arial"/>
              </a:rPr>
              <a:t>“DSEF is proud to partner with the Council of Better Business Bureaus (CBBB) to spread our mutual message of ethics and trust in the marketplace. CBBB is the network hub for BBBs in the United States and Canada. Like the Better Business Bureau, CBBB is dedicated to fostering honest and responsive relationships between businesses and consumers, instilling consumer confidence and contributing to a trustworthy marketplace for all.”</a:t>
            </a:r>
            <a:endParaRPr>
              <a:solidFill>
                <a:srgbClr val="666666"/>
              </a:solidFill>
              <a:highlight>
                <a:srgbClr val="FFFFFF"/>
              </a:highlight>
              <a:latin typeface="Arial"/>
              <a:ea typeface="Arial"/>
              <a:cs typeface="Arial"/>
              <a:sym typeface="Arial"/>
            </a:endParaRPr>
          </a:p>
          <a:p>
            <a:pPr marL="0" lvl="0" indent="0" algn="l" rtl="0">
              <a:lnSpc>
                <a:spcPct val="115000"/>
              </a:lnSpc>
              <a:spcBef>
                <a:spcPts val="1600"/>
              </a:spcBef>
              <a:spcAft>
                <a:spcPts val="1600"/>
              </a:spcAft>
              <a:buSzPts val="1400"/>
              <a:buNone/>
            </a:pPr>
            <a:r>
              <a:rPr lang="en">
                <a:solidFill>
                  <a:srgbClr val="666666"/>
                </a:solidFill>
                <a:highlight>
                  <a:srgbClr val="FFFFFF"/>
                </a:highlight>
                <a:latin typeface="Arial"/>
                <a:ea typeface="Arial"/>
                <a:cs typeface="Arial"/>
                <a:sym typeface="Arial"/>
              </a:rPr>
              <a:t>Direct Selling Education Foundation</a:t>
            </a:r>
            <a:endParaRPr>
              <a:solidFill>
                <a:srgbClr val="666666"/>
              </a:solidFill>
              <a:highlight>
                <a:srgbClr val="FFFFFF"/>
              </a:highlight>
              <a:latin typeface="Arial"/>
              <a:ea typeface="Arial"/>
              <a:cs typeface="Arial"/>
              <a:sym typeface="Arial"/>
            </a:endParaRPr>
          </a:p>
        </p:txBody>
      </p:sp>
      <p:sp>
        <p:nvSpPr>
          <p:cNvPr id="185" name="Google Shape;185;p29"/>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endParaRPr/>
          </a:p>
        </p:txBody>
      </p:sp>
      <p:pic>
        <p:nvPicPr>
          <p:cNvPr id="186" name="Google Shape;186;p29"/>
          <p:cNvPicPr preferRelativeResize="0"/>
          <p:nvPr/>
        </p:nvPicPr>
        <p:blipFill rotWithShape="1">
          <a:blip r:embed="rId3">
            <a:alphaModFix/>
          </a:blip>
          <a:srcRect/>
          <a:stretch/>
        </p:blipFill>
        <p:spPr>
          <a:xfrm>
            <a:off x="4694250" y="1704963"/>
            <a:ext cx="3810000" cy="3438525"/>
          </a:xfrm>
          <a:prstGeom prst="rect">
            <a:avLst/>
          </a:prstGeom>
          <a:noFill/>
          <a:ln>
            <a:noFill/>
          </a:ln>
          <a:effectLst>
            <a:outerShdw blurRad="57150" dist="95250" dir="10800000" algn="bl" rotWithShape="0">
              <a:srgbClr val="000000">
                <a:alpha val="49803"/>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Over a Billion in Sales Driven in Pennsylvania</a:t>
            </a:r>
            <a:endParaRPr/>
          </a:p>
        </p:txBody>
      </p:sp>
      <p:sp>
        <p:nvSpPr>
          <p:cNvPr id="192" name="Google Shape;192;p30"/>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200"/>
              <a:buNone/>
            </a:pPr>
            <a:r>
              <a:rPr lang="en" sz="1400"/>
              <a:t>With over $1.1 billion in annual sales, direct selling delivers results right here in Pennsylvania - that’s money that can benefit local communities and causes.</a:t>
            </a:r>
            <a:endParaRPr sz="1400"/>
          </a:p>
        </p:txBody>
      </p:sp>
      <p:pic>
        <p:nvPicPr>
          <p:cNvPr id="193" name="Google Shape;193;p30"/>
          <p:cNvPicPr preferRelativeResize="0"/>
          <p:nvPr/>
        </p:nvPicPr>
        <p:blipFill rotWithShape="1">
          <a:blip r:embed="rId3">
            <a:alphaModFix/>
          </a:blip>
          <a:srcRect/>
          <a:stretch/>
        </p:blipFill>
        <p:spPr>
          <a:xfrm>
            <a:off x="4118925" y="0"/>
            <a:ext cx="3740075" cy="5143501"/>
          </a:xfrm>
          <a:prstGeom prst="rect">
            <a:avLst/>
          </a:prstGeom>
          <a:noFill/>
          <a:ln>
            <a:noFill/>
          </a:ln>
          <a:effectLst>
            <a:outerShdw blurRad="57150" dist="95250" dir="10800000" algn="bl" rotWithShape="0">
              <a:srgbClr val="000000">
                <a:alpha val="49803"/>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1"/>
          <p:cNvSpPr txBox="1">
            <a:spLocks noGrp="1"/>
          </p:cNvSpPr>
          <p:nvPr>
            <p:ph type="title"/>
          </p:nvPr>
        </p:nvSpPr>
        <p:spPr>
          <a:xfrm>
            <a:off x="226075" y="78825"/>
            <a:ext cx="2808000" cy="258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a:t>Answer (2): Common ownership like Coops and ESOPs</a:t>
            </a:r>
            <a:endParaRPr sz="3200"/>
          </a:p>
        </p:txBody>
      </p:sp>
      <p:sp>
        <p:nvSpPr>
          <p:cNvPr id="199" name="Google Shape;199;p31"/>
          <p:cNvSpPr txBox="1">
            <a:spLocks noGrp="1"/>
          </p:cNvSpPr>
          <p:nvPr>
            <p:ph type="body" idx="1"/>
          </p:nvPr>
        </p:nvSpPr>
        <p:spPr>
          <a:xfrm>
            <a:off x="226075" y="2571750"/>
            <a:ext cx="2808000" cy="153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They give stakeholders the opportunity to own the companies they work for, providing another wealth building tool for communities</a:t>
            </a:r>
            <a:endParaRPr sz="1800"/>
          </a:p>
          <a:p>
            <a:pPr marL="0" lvl="0" indent="0" algn="l" rtl="0">
              <a:spcBef>
                <a:spcPts val="0"/>
              </a:spcBef>
              <a:spcAft>
                <a:spcPts val="0"/>
              </a:spcAft>
              <a:buNone/>
            </a:pPr>
            <a:r>
              <a:rPr lang="en" sz="1800"/>
              <a:t>Video 1 (2:51) ; Video 2 (1:46)</a:t>
            </a:r>
            <a:endParaRPr sz="1800"/>
          </a:p>
        </p:txBody>
      </p:sp>
      <p:pic>
        <p:nvPicPr>
          <p:cNvPr id="3" name="Online Media 2" title="What is a Worker Cooperative?">
            <a:hlinkClick r:id="" action="ppaction://media"/>
            <a:extLst>
              <a:ext uri="{FF2B5EF4-FFF2-40B4-BE49-F238E27FC236}">
                <a16:creationId xmlns:a16="http://schemas.microsoft.com/office/drawing/2014/main" id="{9E734892-BF91-B90E-CB3B-C35CDA1030DA}"/>
              </a:ext>
            </a:extLst>
          </p:cNvPr>
          <p:cNvPicPr>
            <a:picLocks noRot="1" noChangeAspect="1"/>
          </p:cNvPicPr>
          <p:nvPr>
            <a:videoFile r:link="rId1"/>
          </p:nvPr>
        </p:nvPicPr>
        <p:blipFill>
          <a:blip r:embed="rId5"/>
          <a:stretch>
            <a:fillRect/>
          </a:stretch>
        </p:blipFill>
        <p:spPr>
          <a:xfrm>
            <a:off x="4572000" y="514275"/>
            <a:ext cx="3048000" cy="1714500"/>
          </a:xfrm>
          <a:prstGeom prst="rect">
            <a:avLst/>
          </a:prstGeom>
        </p:spPr>
      </p:pic>
      <p:pic>
        <p:nvPicPr>
          <p:cNvPr id="4" name="Online Media 3" title="What is an ESOP?">
            <a:hlinkClick r:id="" action="ppaction://media"/>
            <a:extLst>
              <a:ext uri="{FF2B5EF4-FFF2-40B4-BE49-F238E27FC236}">
                <a16:creationId xmlns:a16="http://schemas.microsoft.com/office/drawing/2014/main" id="{D6506B82-74F3-F876-26E3-FAA80440F2DF}"/>
              </a:ext>
            </a:extLst>
          </p:cNvPr>
          <p:cNvPicPr>
            <a:picLocks noRot="1" noChangeAspect="1"/>
          </p:cNvPicPr>
          <p:nvPr>
            <a:videoFile r:link="rId2"/>
          </p:nvPr>
        </p:nvPicPr>
        <p:blipFill>
          <a:blip r:embed="rId6"/>
          <a:stretch>
            <a:fillRect/>
          </a:stretch>
        </p:blipFill>
        <p:spPr>
          <a:xfrm>
            <a:off x="4572000" y="2571750"/>
            <a:ext cx="3048000" cy="2057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4"/>
          <p:cNvPicPr preferRelativeResize="0"/>
          <p:nvPr/>
        </p:nvPicPr>
        <p:blipFill rotWithShape="1">
          <a:blip r:embed="rId3">
            <a:alphaModFix/>
          </a:blip>
          <a:srcRect l="7783"/>
          <a:stretch/>
        </p:blipFill>
        <p:spPr>
          <a:xfrm>
            <a:off x="150" y="0"/>
            <a:ext cx="9144000" cy="5143500"/>
          </a:xfrm>
          <a:prstGeom prst="rect">
            <a:avLst/>
          </a:prstGeom>
          <a:noFill/>
          <a:ln>
            <a:noFill/>
          </a:ln>
        </p:spPr>
      </p:pic>
      <p:sp>
        <p:nvSpPr>
          <p:cNvPr id="75" name="Google Shape;75;p14"/>
          <p:cNvSpPr txBox="1">
            <a:spLocks noGrp="1"/>
          </p:cNvSpPr>
          <p:nvPr>
            <p:ph type="title"/>
          </p:nvPr>
        </p:nvSpPr>
        <p:spPr>
          <a:xfrm>
            <a:off x="50" y="488250"/>
            <a:ext cx="9144000" cy="409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6000"/>
              <a:buNone/>
            </a:pPr>
            <a:r>
              <a:rPr lang="en" sz="4800" b="1"/>
              <a:t>Mission statement: </a:t>
            </a:r>
            <a:endParaRPr sz="4800"/>
          </a:p>
          <a:p>
            <a:pPr marL="0" lvl="0" indent="0" algn="l" rtl="0">
              <a:lnSpc>
                <a:spcPct val="100000"/>
              </a:lnSpc>
              <a:spcBef>
                <a:spcPts val="0"/>
              </a:spcBef>
              <a:spcAft>
                <a:spcPts val="0"/>
              </a:spcAft>
              <a:buSzPts val="6000"/>
              <a:buNone/>
            </a:pPr>
            <a:r>
              <a:rPr lang="en" sz="4800"/>
              <a:t>To create and grow wealth in poor communities through common ownership of critical financial infrastructure utilizing various business models</a:t>
            </a:r>
            <a:endParaRPr sz="4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2"/>
          <p:cNvSpPr txBox="1">
            <a:spLocks noGrp="1"/>
          </p:cNvSpPr>
          <p:nvPr>
            <p:ph type="ctrTitle"/>
          </p:nvPr>
        </p:nvSpPr>
        <p:spPr>
          <a:xfrm>
            <a:off x="390525" y="0"/>
            <a:ext cx="8222100" cy="2753100"/>
          </a:xfrm>
          <a:prstGeom prst="rect">
            <a:avLst/>
          </a:prstGeom>
          <a:effectLst>
            <a:outerShdw blurRad="57150" dist="47625" dir="5400000" algn="bl" rotWithShape="0">
              <a:srgbClr val="000000">
                <a:alpha val="50000"/>
              </a:srgb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a:solidFill>
                  <a:srgbClr val="FFFFFF"/>
                </a:solidFill>
              </a:rPr>
              <a:t>Employee Ownership: Building Stronger Communities</a:t>
            </a:r>
            <a:endParaRPr>
              <a:solidFill>
                <a:srgbClr val="FFFFFF"/>
              </a:solidFill>
            </a:endParaRPr>
          </a:p>
        </p:txBody>
      </p:sp>
      <p:sp>
        <p:nvSpPr>
          <p:cNvPr id="207" name="Google Shape;207;p32"/>
          <p:cNvSpPr txBox="1">
            <a:spLocks noGrp="1"/>
          </p:cNvSpPr>
          <p:nvPr>
            <p:ph type="subTitle" idx="1"/>
          </p:nvPr>
        </p:nvSpPr>
        <p:spPr>
          <a:xfrm>
            <a:off x="1529325" y="2753100"/>
            <a:ext cx="5944500" cy="432900"/>
          </a:xfrm>
          <a:prstGeom prst="rect">
            <a:avLst/>
          </a:prstGeom>
          <a:effectLst>
            <a:outerShdw blurRad="57150" dist="47625"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6E6E6"/>
                </a:solidFill>
              </a:rPr>
              <a:t>Pennsylvania Center for Employee Ownership (PaCEO)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7"/>
                                        </p:tgtEl>
                                        <p:attrNameLst>
                                          <p:attrName>style.visibility</p:attrName>
                                        </p:attrNameLst>
                                      </p:cBhvr>
                                      <p:to>
                                        <p:strVal val="visible"/>
                                      </p:to>
                                    </p:set>
                                    <p:animEffect transition="in" filter="fade">
                                      <p:cBhvr>
                                        <p:cTn id="11" dur="1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2776050" y="2156100"/>
            <a:ext cx="3591900" cy="831300"/>
          </a:xfrm>
          <a:prstGeom prst="rect">
            <a:avLst/>
          </a:prstGeom>
          <a:effectLst>
            <a:outerShdw blurRad="57150" dist="47625" dir="5400000" algn="bl" rotWithShape="0">
              <a:srgbClr val="000000">
                <a:alpha val="50000"/>
              </a:srgbClr>
            </a:outerShdw>
          </a:effectLst>
        </p:spPr>
        <p:txBody>
          <a:bodyPr spcFirstLastPara="1" wrap="square" lIns="91425" tIns="91425" rIns="91425" bIns="91425" anchor="ctr" anchorCtr="0">
            <a:spAutoFit/>
          </a:bodyPr>
          <a:lstStyle/>
          <a:p>
            <a:pPr marL="0" lvl="0" indent="0" algn="l" rtl="0">
              <a:spcBef>
                <a:spcPts val="0"/>
              </a:spcBef>
              <a:spcAft>
                <a:spcPts val="0"/>
              </a:spcAft>
              <a:buNone/>
            </a:pPr>
            <a:r>
              <a:rPr lang="en"/>
              <a:t>Key Statistics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471900" y="738725"/>
            <a:ext cx="8222100" cy="6771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
              <a:t>Employee Benefits:</a:t>
            </a:r>
            <a:endParaRPr/>
          </a:p>
        </p:txBody>
      </p:sp>
      <p:sp>
        <p:nvSpPr>
          <p:cNvPr id="218" name="Google Shape;218;p3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0" algn="l" rtl="0">
              <a:spcBef>
                <a:spcPts val="600"/>
              </a:spcBef>
              <a:spcAft>
                <a:spcPts val="0"/>
              </a:spcAft>
              <a:buNone/>
            </a:pPr>
            <a:endParaRPr>
              <a:solidFill>
                <a:srgbClr val="262626"/>
              </a:solidFill>
              <a:highlight>
                <a:srgbClr val="FFFFFF"/>
              </a:highlight>
            </a:endParaRPr>
          </a:p>
          <a:p>
            <a:pPr marL="914400" lvl="1" indent="-342900" algn="l" rtl="0">
              <a:spcBef>
                <a:spcPts val="2000"/>
              </a:spcBef>
              <a:spcAft>
                <a:spcPts val="0"/>
              </a:spcAft>
              <a:buClr>
                <a:srgbClr val="262626"/>
              </a:buClr>
              <a:buSzPts val="1800"/>
              <a:buFont typeface="Roboto"/>
              <a:buChar char="●"/>
            </a:pPr>
            <a:r>
              <a:rPr lang="en" sz="1800">
                <a:solidFill>
                  <a:srgbClr val="262626"/>
                </a:solidFill>
                <a:highlight>
                  <a:srgbClr val="FFFFFF"/>
                </a:highlight>
              </a:rPr>
              <a:t>4x less likely to be laid off</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33% higher income (workers aged 28-34)</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2.5x larger retirement accounts</a:t>
            </a:r>
            <a:endParaRPr sz="1800">
              <a:solidFill>
                <a:srgbClr val="262626"/>
              </a:solidFill>
              <a:highlight>
                <a:srgbClr val="FFFFFF"/>
              </a:highlight>
            </a:endParaRPr>
          </a:p>
          <a:p>
            <a:pPr marL="0" lvl="0" indent="0" algn="l" rtl="0">
              <a:spcBef>
                <a:spcPts val="260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Business Performance</a:t>
            </a:r>
            <a:endParaRPr/>
          </a:p>
        </p:txBody>
      </p:sp>
      <p:sp>
        <p:nvSpPr>
          <p:cNvPr id="224" name="Google Shape;224;p35"/>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262626"/>
              </a:buClr>
              <a:buSzPts val="1800"/>
              <a:buFont typeface="Roboto"/>
              <a:buChar char="●"/>
            </a:pPr>
            <a:r>
              <a:rPr lang="en">
                <a:solidFill>
                  <a:srgbClr val="262626"/>
                </a:solidFill>
                <a:highlight>
                  <a:srgbClr val="FFFFFF"/>
                </a:highlight>
              </a:rPr>
              <a:t>ESOP Companies Show:</a:t>
            </a:r>
            <a:endParaRPr>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2.3-2.4% annual sales growth</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25% higher job growth (10-year period)</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8% productivity increase in ESOP adoption year</a:t>
            </a:r>
            <a:endParaRPr sz="1800">
              <a:solidFill>
                <a:srgbClr val="262626"/>
              </a:solidFill>
              <a:highlight>
                <a:srgbClr val="FFFFFF"/>
              </a:highlight>
            </a:endParaRPr>
          </a:p>
          <a:p>
            <a:pPr marL="0" lvl="0" indent="0" algn="l" rtl="0">
              <a:spcBef>
                <a:spcPts val="260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Community Impact</a:t>
            </a:r>
            <a:endParaRPr/>
          </a:p>
        </p:txBody>
      </p:sp>
      <p:sp>
        <p:nvSpPr>
          <p:cNvPr id="230" name="Google Shape;230;p36"/>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262626"/>
              </a:buClr>
              <a:buSzPts val="1800"/>
              <a:buFont typeface="Roboto"/>
              <a:buChar char="●"/>
            </a:pPr>
            <a:r>
              <a:rPr lang="en" sz="1800">
                <a:solidFill>
                  <a:srgbClr val="262626"/>
                </a:solidFill>
                <a:highlight>
                  <a:srgbClr val="FFFFFF"/>
                </a:highlight>
              </a:rPr>
              <a:t>Local Economic Benefits</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Keeps businesses and jobs in-state</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Builds community wealth</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Prioritizes community giving</a:t>
            </a:r>
            <a:endParaRPr sz="1800">
              <a:solidFill>
                <a:srgbClr val="262626"/>
              </a:solidFill>
              <a:highlight>
                <a:srgbClr val="FFFFFF"/>
              </a:highlight>
            </a:endParaRPr>
          </a:p>
          <a:p>
            <a:pPr marL="0" lvl="0" indent="0" algn="l" rtl="0">
              <a:spcBef>
                <a:spcPts val="2600"/>
              </a:spcBef>
              <a:spcAft>
                <a:spcPts val="0"/>
              </a:spcAft>
              <a:buNone/>
            </a:pPr>
            <a:endParaRPr/>
          </a:p>
        </p:txBody>
      </p:sp>
      <p:sp>
        <p:nvSpPr>
          <p:cNvPr id="231" name="Google Shape;231;p36"/>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262626"/>
              </a:buClr>
              <a:buSzPts val="1800"/>
              <a:buFont typeface="Roboto"/>
              <a:buChar char="●"/>
            </a:pPr>
            <a:r>
              <a:rPr lang="en" sz="1800">
                <a:solidFill>
                  <a:srgbClr val="262626"/>
                </a:solidFill>
                <a:highlight>
                  <a:srgbClr val="FFFFFF"/>
                </a:highlight>
              </a:rPr>
              <a:t>Business Succession Solution</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Alternative to private equity sales</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Maintains company integrity</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Offers significant tax benefits</a:t>
            </a:r>
            <a:endParaRPr sz="1800">
              <a:solidFill>
                <a:srgbClr val="262626"/>
              </a:solidFill>
              <a:highlight>
                <a:srgbClr val="FFFFFF"/>
              </a:highlight>
            </a:endParaRPr>
          </a:p>
          <a:p>
            <a:pPr marL="0" lvl="0" indent="0" algn="l" rtl="0">
              <a:spcBef>
                <a:spcPts val="260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Market Context	</a:t>
            </a:r>
            <a:endParaRPr/>
          </a:p>
        </p:txBody>
      </p:sp>
      <p:sp>
        <p:nvSpPr>
          <p:cNvPr id="237" name="Google Shape;237;p37"/>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Clr>
                <a:srgbClr val="262626"/>
              </a:buClr>
              <a:buSzPts val="1800"/>
              <a:buFont typeface="Roboto"/>
              <a:buChar char="●"/>
            </a:pPr>
            <a:r>
              <a:rPr lang="en">
                <a:solidFill>
                  <a:srgbClr val="262626"/>
                </a:solidFill>
                <a:highlight>
                  <a:srgbClr val="FFFFFF"/>
                </a:highlight>
              </a:rPr>
              <a:t>Critical Numbers</a:t>
            </a:r>
            <a:endParaRPr>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4.5M businesses will transact in next 10 years</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70% of owners lack succession plans</a:t>
            </a:r>
            <a:endParaRPr sz="1800">
              <a:solidFill>
                <a:srgbClr val="262626"/>
              </a:solidFill>
              <a:highlight>
                <a:srgbClr val="FFFFFF"/>
              </a:highlight>
            </a:endParaRPr>
          </a:p>
          <a:p>
            <a:pPr marL="914400" lvl="1" indent="-342900" algn="l" rtl="0">
              <a:spcBef>
                <a:spcPts val="0"/>
              </a:spcBef>
              <a:spcAft>
                <a:spcPts val="0"/>
              </a:spcAft>
              <a:buClr>
                <a:srgbClr val="262626"/>
              </a:buClr>
              <a:buSzPts val="1800"/>
              <a:buFont typeface="Roboto"/>
              <a:buChar char="●"/>
            </a:pPr>
            <a:r>
              <a:rPr lang="en" sz="1800">
                <a:solidFill>
                  <a:srgbClr val="262626"/>
                </a:solidFill>
                <a:highlight>
                  <a:srgbClr val="FFFFFF"/>
                </a:highlight>
              </a:rPr>
              <a:t>56% of Americans over 55 have &lt;$50k in retirement savings</a:t>
            </a:r>
            <a:endParaRPr sz="1800">
              <a:solidFill>
                <a:srgbClr val="262626"/>
              </a:solidFill>
              <a:highlight>
                <a:srgbClr val="FFFFFF"/>
              </a:highlight>
            </a:endParaRPr>
          </a:p>
          <a:p>
            <a:pPr marL="0" lvl="0" indent="0" algn="l" rtl="0">
              <a:spcBef>
                <a:spcPts val="260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490250" y="0"/>
            <a:ext cx="8233500" cy="5143500"/>
          </a:xfrm>
          <a:prstGeom prst="rect">
            <a:avLst/>
          </a:prstGeom>
          <a:effectLst>
            <a:outerShdw blurRad="57150" dist="952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4800"/>
              <a:t>We’ve identified two powerful business models to build wealth quickly.</a:t>
            </a:r>
            <a:endParaRPr sz="4800"/>
          </a:p>
          <a:p>
            <a:pPr marL="0" lvl="0" indent="0" algn="l" rtl="0">
              <a:spcBef>
                <a:spcPts val="0"/>
              </a:spcBef>
              <a:spcAft>
                <a:spcPts val="0"/>
              </a:spcAft>
              <a:buNone/>
            </a:pPr>
            <a:endParaRPr sz="4800"/>
          </a:p>
          <a:p>
            <a:pPr marL="0" lvl="0" indent="0" algn="l" rtl="0">
              <a:spcBef>
                <a:spcPts val="0"/>
              </a:spcBef>
              <a:spcAft>
                <a:spcPts val="0"/>
              </a:spcAft>
              <a:buNone/>
            </a:pPr>
            <a:r>
              <a:rPr lang="en" sz="4800"/>
              <a:t>Q: How do we market our model to stakeholders and the community at large?</a:t>
            </a:r>
            <a:endParaRPr sz="4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1772300" y="526350"/>
            <a:ext cx="6227100" cy="4090800"/>
          </a:xfrm>
          <a:prstGeom prst="rect">
            <a:avLst/>
          </a:prstGeom>
          <a:effectLst>
            <a:outerShdw blurRad="57150" dist="476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4800"/>
              <a:t>A: Cause Marketing</a:t>
            </a:r>
            <a:endParaRPr sz="4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What is Cause Marketing?</a:t>
            </a:r>
            <a:endParaRPr/>
          </a:p>
        </p:txBody>
      </p:sp>
      <p:sp>
        <p:nvSpPr>
          <p:cNvPr id="253" name="Google Shape;253;p40"/>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endParaRPr/>
          </a:p>
        </p:txBody>
      </p:sp>
      <p:sp>
        <p:nvSpPr>
          <p:cNvPr id="254" name="Google Shape;254;p40"/>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t>Cause marketing aligns a nonprofit's or community organiztion’s mission with a company's products - raising awareness while generating sales. </a:t>
            </a:r>
            <a:r>
              <a:rPr lang="en">
                <a:highlight>
                  <a:srgbClr val="F4F6F8"/>
                </a:highlight>
              </a:rPr>
              <a:t>This model involves creating strategic partnerships based on a mutual alignment of values and missions. It can involve a wide range of activities, including marketing campaigns, social media promotions, sponsorship deals, and product collaborations.</a:t>
            </a:r>
            <a:endParaRPr/>
          </a:p>
          <a:p>
            <a:pPr marL="0" lvl="0" indent="0" algn="l" rtl="0">
              <a:lnSpc>
                <a:spcPct val="115000"/>
              </a:lnSpc>
              <a:spcBef>
                <a:spcPts val="1600"/>
              </a:spcBef>
              <a:spcAft>
                <a:spcPts val="1600"/>
              </a:spcAft>
              <a:buSzPts val="1400"/>
              <a:buNone/>
            </a:pPr>
            <a:endParaRPr/>
          </a:p>
        </p:txBody>
      </p:sp>
      <p:pic>
        <p:nvPicPr>
          <p:cNvPr id="255" name="Google Shape;255;p40"/>
          <p:cNvPicPr preferRelativeResize="0"/>
          <p:nvPr/>
        </p:nvPicPr>
        <p:blipFill rotWithShape="1">
          <a:blip r:embed="rId3">
            <a:alphaModFix/>
          </a:blip>
          <a:srcRect/>
          <a:stretch/>
        </p:blipFill>
        <p:spPr>
          <a:xfrm>
            <a:off x="0" y="1701925"/>
            <a:ext cx="4572001" cy="34415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1"/>
          <p:cNvPicPr preferRelativeResize="0"/>
          <p:nvPr/>
        </p:nvPicPr>
        <p:blipFill rotWithShape="1">
          <a:blip r:embed="rId3">
            <a:alphaModFix amt="50000"/>
          </a:blip>
          <a:srcRect/>
          <a:stretch/>
        </p:blipFill>
        <p:spPr>
          <a:xfrm>
            <a:off x="1169789" y="152400"/>
            <a:ext cx="6804421" cy="4838700"/>
          </a:xfrm>
          <a:prstGeom prst="rect">
            <a:avLst/>
          </a:prstGeom>
          <a:noFill/>
          <a:ln>
            <a:noFill/>
          </a:ln>
        </p:spPr>
      </p:pic>
      <p:sp>
        <p:nvSpPr>
          <p:cNvPr id="261" name="Google Shape;261;p41"/>
          <p:cNvSpPr txBox="1"/>
          <p:nvPr/>
        </p:nvSpPr>
        <p:spPr>
          <a:xfrm>
            <a:off x="1278350" y="2202300"/>
            <a:ext cx="6361800" cy="738900"/>
          </a:xfrm>
          <a:prstGeom prst="rect">
            <a:avLst/>
          </a:prstGeom>
          <a:noFill/>
          <a:ln>
            <a:noFill/>
          </a:ln>
          <a:effectLst>
            <a:outerShdw blurRad="57150" dist="47625"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Cause Marketing - Promote Your Cause to Conscious Consumers</a:t>
            </a:r>
            <a:endParaRPr sz="1800" b="0" i="0" u="none" strike="noStrike" cap="none">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90250" y="488250"/>
            <a:ext cx="8653800" cy="4655100"/>
          </a:xfrm>
          <a:prstGeom prst="rect">
            <a:avLst/>
          </a:prstGeom>
          <a:noFill/>
          <a:ln>
            <a:noFill/>
          </a:ln>
          <a:effectLst>
            <a:outerShdw blurRad="57150" dist="95250" dir="5400000" algn="bl" rotWithShape="0">
              <a:srgbClr val="000000">
                <a:alpha val="49803"/>
              </a:srgbClr>
            </a:outerShdw>
          </a:effectLst>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400"/>
              <a:buNone/>
            </a:pPr>
            <a:r>
              <a:rPr lang="en" sz="4000"/>
              <a:t>According to </a:t>
            </a:r>
            <a:r>
              <a:rPr lang="en" sz="4000" u="sng">
                <a:solidFill>
                  <a:schemeClr val="hlink"/>
                </a:solidFill>
                <a:hlinkClick r:id="rId3"/>
              </a:rPr>
              <a:t>Forbes</a:t>
            </a:r>
            <a:r>
              <a:rPr lang="en" sz="4000"/>
              <a:t>, 5 of the Main Ways to Create Wealth Are:</a:t>
            </a:r>
            <a:endParaRPr sz="4000"/>
          </a:p>
          <a:p>
            <a:pPr marL="0" lvl="0" indent="0" algn="l" rtl="0">
              <a:lnSpc>
                <a:spcPct val="100000"/>
              </a:lnSpc>
              <a:spcBef>
                <a:spcPts val="0"/>
              </a:spcBef>
              <a:spcAft>
                <a:spcPts val="0"/>
              </a:spcAft>
              <a:buSzPts val="5400"/>
              <a:buNone/>
            </a:pPr>
            <a:endParaRPr sz="4000"/>
          </a:p>
          <a:p>
            <a:pPr marL="457200" lvl="0" indent="-393700" algn="l" rtl="0">
              <a:lnSpc>
                <a:spcPct val="100000"/>
              </a:lnSpc>
              <a:spcBef>
                <a:spcPts val="0"/>
              </a:spcBef>
              <a:spcAft>
                <a:spcPts val="0"/>
              </a:spcAft>
              <a:buSzPts val="4000"/>
              <a:buAutoNum type="arabicPeriod"/>
            </a:pPr>
            <a:r>
              <a:rPr lang="en" sz="4000"/>
              <a:t>Manufacturing</a:t>
            </a:r>
            <a:endParaRPr sz="4000"/>
          </a:p>
          <a:p>
            <a:pPr marL="457200" lvl="0" indent="-393700" algn="l" rtl="0">
              <a:lnSpc>
                <a:spcPct val="100000"/>
              </a:lnSpc>
              <a:spcBef>
                <a:spcPts val="0"/>
              </a:spcBef>
              <a:spcAft>
                <a:spcPts val="0"/>
              </a:spcAft>
              <a:buSzPts val="4000"/>
              <a:buAutoNum type="arabicPeriod"/>
            </a:pPr>
            <a:r>
              <a:rPr lang="en" sz="4000"/>
              <a:t>Marketing</a:t>
            </a:r>
            <a:endParaRPr sz="4000"/>
          </a:p>
          <a:p>
            <a:pPr marL="457200" lvl="0" indent="-393700" algn="l" rtl="0">
              <a:lnSpc>
                <a:spcPct val="100000"/>
              </a:lnSpc>
              <a:spcBef>
                <a:spcPts val="0"/>
              </a:spcBef>
              <a:spcAft>
                <a:spcPts val="0"/>
              </a:spcAft>
              <a:buSzPts val="4000"/>
              <a:buAutoNum type="arabicPeriod"/>
            </a:pPr>
            <a:r>
              <a:rPr lang="en" sz="4000"/>
              <a:t>Distribution / Retail</a:t>
            </a:r>
            <a:endParaRPr sz="4000"/>
          </a:p>
          <a:p>
            <a:pPr marL="457200" lvl="0" indent="-393700" algn="l" rtl="0">
              <a:lnSpc>
                <a:spcPct val="100000"/>
              </a:lnSpc>
              <a:spcBef>
                <a:spcPts val="0"/>
              </a:spcBef>
              <a:spcAft>
                <a:spcPts val="0"/>
              </a:spcAft>
              <a:buSzPts val="4000"/>
              <a:buAutoNum type="arabicPeriod"/>
            </a:pPr>
            <a:r>
              <a:rPr lang="en" sz="4000"/>
              <a:t>Investing</a:t>
            </a:r>
            <a:endParaRPr sz="4000"/>
          </a:p>
          <a:p>
            <a:pPr marL="457200" lvl="0" indent="-393700" algn="l" rtl="0">
              <a:lnSpc>
                <a:spcPct val="100000"/>
              </a:lnSpc>
              <a:spcBef>
                <a:spcPts val="0"/>
              </a:spcBef>
              <a:spcAft>
                <a:spcPts val="0"/>
              </a:spcAft>
              <a:buSzPts val="4000"/>
              <a:buAutoNum type="arabicPeriod"/>
            </a:pPr>
            <a:r>
              <a:rPr lang="en" sz="4000"/>
              <a:t>Technology</a:t>
            </a:r>
            <a:endParaRPr sz="4000"/>
          </a:p>
          <a:p>
            <a:pPr marL="0" lvl="0" indent="0" algn="l" rtl="0">
              <a:lnSpc>
                <a:spcPct val="100000"/>
              </a:lnSpc>
              <a:spcBef>
                <a:spcPts val="0"/>
              </a:spcBef>
              <a:spcAft>
                <a:spcPts val="0"/>
              </a:spcAft>
              <a:buSzPts val="5400"/>
              <a:buNone/>
            </a:pPr>
            <a:endParaRPr sz="5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Is Cause Marketing Effective?</a:t>
            </a:r>
            <a:endParaRPr/>
          </a:p>
        </p:txBody>
      </p:sp>
      <p:sp>
        <p:nvSpPr>
          <p:cNvPr id="267" name="Google Shape;267;p42"/>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highlight>
                  <a:srgbClr val="FFFFFF"/>
                </a:highlight>
              </a:rPr>
              <a:t>According to the </a:t>
            </a:r>
            <a:r>
              <a:rPr lang="en">
                <a:solidFill>
                  <a:schemeClr val="hlink"/>
                </a:solidFill>
                <a:highlight>
                  <a:srgbClr val="FFFFFF"/>
                </a:highlight>
                <a:uFill>
                  <a:noFill/>
                </a:uFill>
                <a:hlinkClick r:id="rId3"/>
              </a:rPr>
              <a:t>2019 Porter Novelli/Cone Purpose Biometrics Study</a:t>
            </a:r>
            <a:r>
              <a:rPr lang="en">
                <a:highlight>
                  <a:srgbClr val="FFFFFF"/>
                </a:highlight>
              </a:rPr>
              <a:t>, 72% of Americans say it’s important to them that the companies they buy from reflect their values and 86% say they’re likely to purchase from purpose-driven companies. Which in turn,</a:t>
            </a:r>
            <a:r>
              <a:rPr lang="en">
                <a:highlight>
                  <a:srgbClr val="FFFFFF"/>
                </a:highlight>
                <a:latin typeface="Merriweather"/>
                <a:ea typeface="Merriweather"/>
                <a:cs typeface="Merriweather"/>
                <a:sym typeface="Merriweather"/>
              </a:rPr>
              <a:t> </a:t>
            </a:r>
            <a:r>
              <a:rPr lang="en">
                <a:highlight>
                  <a:srgbClr val="FFFFFF"/>
                </a:highlight>
              </a:rPr>
              <a:t>also offers a massive benefit to the associated communities and nonprofits.</a:t>
            </a:r>
            <a:endParaRPr/>
          </a:p>
        </p:txBody>
      </p:sp>
      <p:sp>
        <p:nvSpPr>
          <p:cNvPr id="268" name="Google Shape;268;p42"/>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endParaRPr/>
          </a:p>
        </p:txBody>
      </p:sp>
      <p:pic>
        <p:nvPicPr>
          <p:cNvPr id="269" name="Google Shape;269;p42"/>
          <p:cNvPicPr preferRelativeResize="0"/>
          <p:nvPr/>
        </p:nvPicPr>
        <p:blipFill rotWithShape="1">
          <a:blip r:embed="rId4">
            <a:alphaModFix/>
          </a:blip>
          <a:srcRect/>
          <a:stretch/>
        </p:blipFill>
        <p:spPr>
          <a:xfrm>
            <a:off x="4572000" y="1699450"/>
            <a:ext cx="4572001" cy="3444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xfrm>
            <a:off x="1022675" y="488250"/>
            <a:ext cx="7640100" cy="4090800"/>
          </a:xfrm>
          <a:prstGeom prst="rect">
            <a:avLst/>
          </a:prstGeom>
          <a:noFill/>
          <a:ln>
            <a:noFill/>
          </a:ln>
          <a:effectLst>
            <a:outerShdw blurRad="57150" dist="95250" dir="5400000" algn="bl" rotWithShape="0">
              <a:srgbClr val="000000">
                <a:alpha val="49803"/>
              </a:srgbClr>
            </a:outerShdw>
            <a:reflection dist="38100" dir="5400000" fadeDir="5400012" sy="-100000" algn="bl" rotWithShape="0"/>
          </a:effectLst>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6000"/>
              <a:buNone/>
            </a:pPr>
            <a:r>
              <a:rPr lang="en"/>
              <a:t>Examples of Successful Cause Marketing Campaigns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4"/>
          <p:cNvSpPr txBox="1">
            <a:spLocks noGrp="1"/>
          </p:cNvSpPr>
          <p:nvPr>
            <p:ph type="title"/>
          </p:nvPr>
        </p:nvSpPr>
        <p:spPr>
          <a:xfrm>
            <a:off x="46095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Ben and Jerry’s Justice ReMix’d</a:t>
            </a:r>
            <a:endParaRPr/>
          </a:p>
        </p:txBody>
      </p:sp>
      <p:sp>
        <p:nvSpPr>
          <p:cNvPr id="280" name="Google Shape;280;p44"/>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highlight>
                  <a:srgbClr val="FFFFFF"/>
                </a:highlight>
              </a:rPr>
              <a:t>Ice cream company Ben and Jerry’s has partnered with the Advancement Project National Office to raise awareness about criminal justice reform. A portion of proceeds from their Justice ReMix’d flavor go to the Advancement Project, and the company provides education and action suggestions to their customers. The Advancement Project National Office promotes the partnership with the hashtag  #JusticeRemixd.</a:t>
            </a:r>
            <a:endParaRPr/>
          </a:p>
        </p:txBody>
      </p:sp>
      <p:sp>
        <p:nvSpPr>
          <p:cNvPr id="281" name="Google Shape;281;p44"/>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endParaRPr/>
          </a:p>
        </p:txBody>
      </p:sp>
      <p:pic>
        <p:nvPicPr>
          <p:cNvPr id="282" name="Google Shape;282;p44"/>
          <p:cNvPicPr preferRelativeResize="0"/>
          <p:nvPr/>
        </p:nvPicPr>
        <p:blipFill rotWithShape="1">
          <a:blip r:embed="rId3">
            <a:alphaModFix/>
          </a:blip>
          <a:srcRect/>
          <a:stretch/>
        </p:blipFill>
        <p:spPr>
          <a:xfrm>
            <a:off x="4271200" y="1699450"/>
            <a:ext cx="4872799" cy="2782325"/>
          </a:xfrm>
          <a:prstGeom prst="rect">
            <a:avLst/>
          </a:prstGeom>
          <a:noFill/>
          <a:ln>
            <a:noFill/>
          </a:ln>
          <a:effectLst>
            <a:outerShdw blurRad="57150" dist="95250" dir="5400000" algn="bl" rotWithShape="0">
              <a:srgbClr val="000000">
                <a:alpha val="49803"/>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5"/>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The (RED) Campaign</a:t>
            </a:r>
            <a:endParaRPr/>
          </a:p>
        </p:txBody>
      </p:sp>
      <p:sp>
        <p:nvSpPr>
          <p:cNvPr id="288" name="Google Shape;288;p45"/>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SzPts val="1400"/>
              <a:buNone/>
            </a:pPr>
            <a:r>
              <a:rPr lang="en">
                <a:highlight>
                  <a:srgbClr val="FFFFFF"/>
                </a:highlight>
              </a:rPr>
              <a:t>(RED) partners with brands to create products and experiences to raise money to fight HIV/AIDS. Companies create (RED) versions of their products, and the proceeds go to a global fund that makes grants to HIV/AIDS organizations.</a:t>
            </a:r>
            <a:endParaRPr>
              <a:highlight>
                <a:srgbClr val="FFFFFF"/>
              </a:highlight>
            </a:endParaRPr>
          </a:p>
          <a:p>
            <a:pPr marL="0" lvl="0" indent="0" algn="l" rtl="0">
              <a:lnSpc>
                <a:spcPct val="115000"/>
              </a:lnSpc>
              <a:spcBef>
                <a:spcPts val="1300"/>
              </a:spcBef>
              <a:spcAft>
                <a:spcPts val="0"/>
              </a:spcAft>
              <a:buSzPts val="1400"/>
              <a:buNone/>
            </a:pPr>
            <a:endParaRPr sz="1100">
              <a:solidFill>
                <a:srgbClr val="000000"/>
              </a:solidFill>
              <a:latin typeface="Arial"/>
              <a:ea typeface="Arial"/>
              <a:cs typeface="Arial"/>
              <a:sym typeface="Arial"/>
            </a:endParaRPr>
          </a:p>
          <a:p>
            <a:pPr marL="0" lvl="0" indent="0" algn="l" rtl="0">
              <a:lnSpc>
                <a:spcPct val="115000"/>
              </a:lnSpc>
              <a:spcBef>
                <a:spcPts val="0"/>
              </a:spcBef>
              <a:spcAft>
                <a:spcPts val="1600"/>
              </a:spcAft>
              <a:buSzPts val="1400"/>
              <a:buNone/>
            </a:pPr>
            <a:endParaRPr/>
          </a:p>
        </p:txBody>
      </p:sp>
      <p:sp>
        <p:nvSpPr>
          <p:cNvPr id="289" name="Google Shape;289;p45"/>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endParaRPr/>
          </a:p>
        </p:txBody>
      </p:sp>
      <p:pic>
        <p:nvPicPr>
          <p:cNvPr id="290" name="Google Shape;290;p45"/>
          <p:cNvPicPr preferRelativeResize="0"/>
          <p:nvPr/>
        </p:nvPicPr>
        <p:blipFill rotWithShape="1">
          <a:blip r:embed="rId3">
            <a:alphaModFix/>
          </a:blip>
          <a:srcRect/>
          <a:stretch/>
        </p:blipFill>
        <p:spPr>
          <a:xfrm>
            <a:off x="4572000" y="1699450"/>
            <a:ext cx="4572001" cy="3241575"/>
          </a:xfrm>
          <a:prstGeom prst="rect">
            <a:avLst/>
          </a:prstGeom>
          <a:noFill/>
          <a:ln>
            <a:noFill/>
          </a:ln>
          <a:effectLst>
            <a:outerShdw blurRad="57150" dist="95250" dir="5400000" algn="bl" rotWithShape="0">
              <a:srgbClr val="000000">
                <a:alpha val="49803"/>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Warby Parker “Buy a Pair, Give a Pair”</a:t>
            </a:r>
            <a:endParaRPr/>
          </a:p>
        </p:txBody>
      </p:sp>
      <p:sp>
        <p:nvSpPr>
          <p:cNvPr id="296" name="Google Shape;296;p46"/>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highlight>
                  <a:srgbClr val="FFFFFF"/>
                </a:highlight>
              </a:rPr>
              <a:t>Optical company Warby Parker partners with social enterprise Vision Spring to donate a pair of glasses for every pair they sell. Warby Parker gets the image boost of helping, while Vision Spring gets more resources to do their work.</a:t>
            </a:r>
            <a:endParaRPr/>
          </a:p>
        </p:txBody>
      </p:sp>
      <p:sp>
        <p:nvSpPr>
          <p:cNvPr id="297" name="Google Shape;297;p46"/>
          <p:cNvSpPr txBox="1">
            <a:spLocks noGrp="1"/>
          </p:cNvSpPr>
          <p:nvPr>
            <p:ph type="body" idx="2"/>
          </p:nvPr>
        </p:nvSpPr>
        <p:spPr>
          <a:xfrm>
            <a:off x="4694250" y="1919075"/>
            <a:ext cx="3999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SzPts val="1400"/>
              <a:buNone/>
            </a:pPr>
            <a:endParaRPr/>
          </a:p>
        </p:txBody>
      </p:sp>
      <p:pic>
        <p:nvPicPr>
          <p:cNvPr id="298" name="Google Shape;298;p46"/>
          <p:cNvPicPr preferRelativeResize="0"/>
          <p:nvPr/>
        </p:nvPicPr>
        <p:blipFill rotWithShape="1">
          <a:blip r:embed="rId3">
            <a:alphaModFix/>
          </a:blip>
          <a:srcRect/>
          <a:stretch/>
        </p:blipFill>
        <p:spPr>
          <a:xfrm>
            <a:off x="4624200" y="1919074"/>
            <a:ext cx="4367401" cy="2921425"/>
          </a:xfrm>
          <a:prstGeom prst="rect">
            <a:avLst/>
          </a:prstGeom>
          <a:noFill/>
          <a:ln>
            <a:noFill/>
          </a:ln>
          <a:effectLst>
            <a:outerShdw blurRad="57150" dist="95250" dir="5400000" algn="bl" rotWithShape="0">
              <a:srgbClr val="000000">
                <a:alpha val="49803"/>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7"/>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 Maximize Your Reach Nationwide</a:t>
            </a:r>
            <a:endParaRPr/>
          </a:p>
        </p:txBody>
      </p:sp>
      <p:pic>
        <p:nvPicPr>
          <p:cNvPr id="304" name="Google Shape;304;p47"/>
          <p:cNvPicPr preferRelativeResize="0"/>
          <p:nvPr/>
        </p:nvPicPr>
        <p:blipFill rotWithShape="1">
          <a:blip r:embed="rId3">
            <a:alphaModFix amt="50000"/>
          </a:blip>
          <a:srcRect/>
          <a:stretch/>
        </p:blipFill>
        <p:spPr>
          <a:xfrm>
            <a:off x="482075" y="1699450"/>
            <a:ext cx="8179850" cy="3444049"/>
          </a:xfrm>
          <a:prstGeom prst="rect">
            <a:avLst/>
          </a:prstGeom>
          <a:noFill/>
          <a:ln>
            <a:noFill/>
          </a:ln>
        </p:spPr>
      </p:pic>
      <p:sp>
        <p:nvSpPr>
          <p:cNvPr id="305" name="Google Shape;305;p47"/>
          <p:cNvSpPr txBox="1"/>
          <p:nvPr/>
        </p:nvSpPr>
        <p:spPr>
          <a:xfrm>
            <a:off x="1689275" y="2220875"/>
            <a:ext cx="5474400" cy="2401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You can partner and collaborate with other communities and non profits nationwide to maximize your ROI. The National Center for Charitable Statistics (NCCS) states that there are more than 1.8 million non profit organizations, and Cause IQ states that there are as many as 21,000 Community Development Organizations registered in the US</a:t>
            </a:r>
            <a:endParaRPr sz="1800" b="0" i="0" u="none" strike="noStrike" cap="none">
              <a:solidFill>
                <a:srgbClr val="000000"/>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8"/>
          <p:cNvPicPr preferRelativeResize="0"/>
          <p:nvPr/>
        </p:nvPicPr>
        <p:blipFill rotWithShape="1">
          <a:blip r:embed="rId3">
            <a:alphaModFix amt="20000"/>
          </a:blip>
          <a:srcRect/>
          <a:stretch/>
        </p:blipFill>
        <p:spPr>
          <a:xfrm>
            <a:off x="0" y="0"/>
            <a:ext cx="3162300" cy="1447800"/>
          </a:xfrm>
          <a:prstGeom prst="rect">
            <a:avLst/>
          </a:prstGeom>
          <a:noFill/>
          <a:ln>
            <a:noFill/>
          </a:ln>
        </p:spPr>
      </p:pic>
      <p:pic>
        <p:nvPicPr>
          <p:cNvPr id="311" name="Google Shape;311;p48"/>
          <p:cNvPicPr preferRelativeResize="0"/>
          <p:nvPr/>
        </p:nvPicPr>
        <p:blipFill rotWithShape="1">
          <a:blip r:embed="rId4">
            <a:alphaModFix amt="20000"/>
          </a:blip>
          <a:srcRect/>
          <a:stretch/>
        </p:blipFill>
        <p:spPr>
          <a:xfrm>
            <a:off x="0" y="1714500"/>
            <a:ext cx="3581100" cy="1714500"/>
          </a:xfrm>
          <a:prstGeom prst="rect">
            <a:avLst/>
          </a:prstGeom>
          <a:noFill/>
          <a:ln>
            <a:noFill/>
          </a:ln>
        </p:spPr>
      </p:pic>
      <p:pic>
        <p:nvPicPr>
          <p:cNvPr id="312" name="Google Shape;312;p48"/>
          <p:cNvPicPr preferRelativeResize="0"/>
          <p:nvPr/>
        </p:nvPicPr>
        <p:blipFill rotWithShape="1">
          <a:blip r:embed="rId5">
            <a:alphaModFix amt="20000"/>
          </a:blip>
          <a:srcRect/>
          <a:stretch/>
        </p:blipFill>
        <p:spPr>
          <a:xfrm>
            <a:off x="4362600" y="-156387"/>
            <a:ext cx="3999900" cy="1870875"/>
          </a:xfrm>
          <a:prstGeom prst="rect">
            <a:avLst/>
          </a:prstGeom>
          <a:noFill/>
          <a:ln>
            <a:noFill/>
          </a:ln>
        </p:spPr>
      </p:pic>
      <p:pic>
        <p:nvPicPr>
          <p:cNvPr id="313" name="Google Shape;313;p48"/>
          <p:cNvPicPr preferRelativeResize="0"/>
          <p:nvPr/>
        </p:nvPicPr>
        <p:blipFill rotWithShape="1">
          <a:blip r:embed="rId6">
            <a:alphaModFix amt="20000"/>
          </a:blip>
          <a:srcRect/>
          <a:stretch/>
        </p:blipFill>
        <p:spPr>
          <a:xfrm>
            <a:off x="3581100" y="996625"/>
            <a:ext cx="5562898" cy="1501050"/>
          </a:xfrm>
          <a:prstGeom prst="rect">
            <a:avLst/>
          </a:prstGeom>
          <a:noFill/>
          <a:ln>
            <a:noFill/>
          </a:ln>
        </p:spPr>
      </p:pic>
      <p:pic>
        <p:nvPicPr>
          <p:cNvPr id="314" name="Google Shape;314;p48"/>
          <p:cNvPicPr preferRelativeResize="0"/>
          <p:nvPr/>
        </p:nvPicPr>
        <p:blipFill rotWithShape="1">
          <a:blip r:embed="rId7">
            <a:alphaModFix amt="20000"/>
          </a:blip>
          <a:srcRect/>
          <a:stretch/>
        </p:blipFill>
        <p:spPr>
          <a:xfrm>
            <a:off x="4301550" y="2693200"/>
            <a:ext cx="4122000" cy="2450300"/>
          </a:xfrm>
          <a:prstGeom prst="rect">
            <a:avLst/>
          </a:prstGeom>
          <a:noFill/>
          <a:ln>
            <a:noFill/>
          </a:ln>
        </p:spPr>
      </p:pic>
      <p:pic>
        <p:nvPicPr>
          <p:cNvPr id="315" name="Google Shape;315;p48"/>
          <p:cNvPicPr preferRelativeResize="0"/>
          <p:nvPr/>
        </p:nvPicPr>
        <p:blipFill rotWithShape="1">
          <a:blip r:embed="rId8">
            <a:alphaModFix amt="20000"/>
          </a:blip>
          <a:srcRect/>
          <a:stretch/>
        </p:blipFill>
        <p:spPr>
          <a:xfrm>
            <a:off x="0" y="3429000"/>
            <a:ext cx="1899723" cy="1714500"/>
          </a:xfrm>
          <a:prstGeom prst="rect">
            <a:avLst/>
          </a:prstGeom>
          <a:noFill/>
          <a:ln>
            <a:noFill/>
          </a:ln>
          <a:effectLst>
            <a:outerShdw blurRad="57150" dist="95250" dir="10800000" algn="bl" rotWithShape="0">
              <a:srgbClr val="000000">
                <a:alpha val="49803"/>
              </a:srgbClr>
            </a:outerShdw>
          </a:effectLst>
        </p:spPr>
      </p:pic>
      <p:pic>
        <p:nvPicPr>
          <p:cNvPr id="316" name="Google Shape;316;p48"/>
          <p:cNvPicPr preferRelativeResize="0"/>
          <p:nvPr/>
        </p:nvPicPr>
        <p:blipFill rotWithShape="1">
          <a:blip r:embed="rId9">
            <a:alphaModFix amt="20000"/>
          </a:blip>
          <a:srcRect t="8449"/>
          <a:stretch/>
        </p:blipFill>
        <p:spPr>
          <a:xfrm>
            <a:off x="2150775" y="3098125"/>
            <a:ext cx="1899727" cy="2045373"/>
          </a:xfrm>
          <a:prstGeom prst="rect">
            <a:avLst/>
          </a:prstGeom>
          <a:noFill/>
          <a:ln>
            <a:noFill/>
          </a:ln>
        </p:spPr>
      </p:pic>
      <p:pic>
        <p:nvPicPr>
          <p:cNvPr id="317" name="Google Shape;317;p48"/>
          <p:cNvPicPr preferRelativeResize="0"/>
          <p:nvPr/>
        </p:nvPicPr>
        <p:blipFill rotWithShape="1">
          <a:blip r:embed="rId10">
            <a:alphaModFix amt="20000"/>
          </a:blip>
          <a:srcRect/>
          <a:stretch/>
        </p:blipFill>
        <p:spPr>
          <a:xfrm>
            <a:off x="3162300" y="1148125"/>
            <a:ext cx="1203174" cy="1349550"/>
          </a:xfrm>
          <a:prstGeom prst="rect">
            <a:avLst/>
          </a:prstGeom>
          <a:noFill/>
          <a:ln>
            <a:noFill/>
          </a:ln>
        </p:spPr>
      </p:pic>
      <p:sp>
        <p:nvSpPr>
          <p:cNvPr id="318" name="Google Shape;318;p48"/>
          <p:cNvSpPr txBox="1"/>
          <p:nvPr/>
        </p:nvSpPr>
        <p:spPr>
          <a:xfrm>
            <a:off x="2009850" y="-155600"/>
            <a:ext cx="5124300" cy="1108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 sz="6000" b="0" i="1" u="sng" strike="noStrike" cap="none">
                <a:solidFill>
                  <a:schemeClr val="lt2"/>
                </a:solidFill>
                <a:latin typeface="Roboto"/>
                <a:ea typeface="Roboto"/>
                <a:cs typeface="Roboto"/>
                <a:sym typeface="Roboto"/>
              </a:rPr>
              <a:t>To Summarize</a:t>
            </a:r>
            <a:endParaRPr sz="2400" b="0" i="1" u="sng" strike="noStrike" cap="none">
              <a:solidFill>
                <a:schemeClr val="lt2"/>
              </a:solidFill>
              <a:latin typeface="Roboto"/>
              <a:ea typeface="Roboto"/>
              <a:cs typeface="Roboto"/>
              <a:sym typeface="Roboto"/>
            </a:endParaRPr>
          </a:p>
        </p:txBody>
      </p:sp>
      <p:sp>
        <p:nvSpPr>
          <p:cNvPr id="319" name="Google Shape;319;p48"/>
          <p:cNvSpPr txBox="1"/>
          <p:nvPr/>
        </p:nvSpPr>
        <p:spPr>
          <a:xfrm>
            <a:off x="564000" y="1102700"/>
            <a:ext cx="8016000" cy="3232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2"/>
                </a:solidFill>
                <a:latin typeface="Roboto"/>
                <a:ea typeface="Roboto"/>
                <a:cs typeface="Roboto"/>
                <a:sym typeface="Roboto"/>
              </a:rPr>
              <a:t>You can create new sustainable revenue to your community and organizations by partnering with us. We will help you:</a:t>
            </a:r>
            <a:endParaRPr sz="1800" b="0" i="0" u="none" strike="noStrike" cap="none">
              <a:solidFill>
                <a:schemeClr val="lt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Roboto"/>
              <a:ea typeface="Roboto"/>
              <a:cs typeface="Roboto"/>
              <a:sym typeface="Roboto"/>
            </a:endParaRPr>
          </a:p>
          <a:p>
            <a:pPr marL="457200" marR="0" lvl="0" indent="-342900" algn="l" rtl="0">
              <a:lnSpc>
                <a:spcPct val="100000"/>
              </a:lnSpc>
              <a:spcBef>
                <a:spcPts val="0"/>
              </a:spcBef>
              <a:spcAft>
                <a:spcPts val="0"/>
              </a:spcAft>
              <a:buClr>
                <a:schemeClr val="lt2"/>
              </a:buClr>
              <a:buSzPts val="1800"/>
              <a:buFont typeface="Roboto"/>
              <a:buChar char="●"/>
            </a:pPr>
            <a:r>
              <a:rPr lang="en" sz="1800" b="0" i="0" u="none" strike="noStrike" cap="none">
                <a:solidFill>
                  <a:schemeClr val="lt2"/>
                </a:solidFill>
                <a:latin typeface="Roboto"/>
                <a:ea typeface="Roboto"/>
                <a:cs typeface="Roboto"/>
                <a:sym typeface="Roboto"/>
              </a:rPr>
              <a:t>Connect with reputable direct selling companies to partner with</a:t>
            </a:r>
            <a:endParaRPr sz="1800" b="0" i="0" u="none" strike="noStrike" cap="none">
              <a:solidFill>
                <a:schemeClr val="lt2"/>
              </a:solidFill>
              <a:latin typeface="Roboto"/>
              <a:ea typeface="Roboto"/>
              <a:cs typeface="Roboto"/>
              <a:sym typeface="Roboto"/>
            </a:endParaRPr>
          </a:p>
          <a:p>
            <a:pPr marL="457200" marR="0" lvl="0" indent="-342900" algn="l" rtl="0">
              <a:lnSpc>
                <a:spcPct val="100000"/>
              </a:lnSpc>
              <a:spcBef>
                <a:spcPts val="0"/>
              </a:spcBef>
              <a:spcAft>
                <a:spcPts val="0"/>
              </a:spcAft>
              <a:buClr>
                <a:schemeClr val="lt2"/>
              </a:buClr>
              <a:buSzPts val="1800"/>
              <a:buFont typeface="Roboto"/>
              <a:buChar char="●"/>
            </a:pPr>
            <a:r>
              <a:rPr lang="en" sz="1800" b="0" i="0" u="none" strike="noStrike" cap="none">
                <a:solidFill>
                  <a:schemeClr val="lt2"/>
                </a:solidFill>
                <a:latin typeface="Roboto"/>
                <a:ea typeface="Roboto"/>
                <a:cs typeface="Roboto"/>
                <a:sym typeface="Roboto"/>
              </a:rPr>
              <a:t>Develop your cause marketing campaign</a:t>
            </a:r>
            <a:endParaRPr sz="1800" b="0" i="0" u="none" strike="noStrike" cap="none">
              <a:solidFill>
                <a:schemeClr val="lt2"/>
              </a:solidFill>
              <a:latin typeface="Roboto"/>
              <a:ea typeface="Roboto"/>
              <a:cs typeface="Roboto"/>
              <a:sym typeface="Roboto"/>
            </a:endParaRPr>
          </a:p>
          <a:p>
            <a:pPr marL="457200" marR="0" lvl="0" indent="-342900" algn="l" rtl="0">
              <a:lnSpc>
                <a:spcPct val="100000"/>
              </a:lnSpc>
              <a:spcBef>
                <a:spcPts val="0"/>
              </a:spcBef>
              <a:spcAft>
                <a:spcPts val="0"/>
              </a:spcAft>
              <a:buClr>
                <a:schemeClr val="lt2"/>
              </a:buClr>
              <a:buSzPts val="1800"/>
              <a:buFont typeface="Roboto"/>
              <a:buChar char="●"/>
            </a:pPr>
            <a:r>
              <a:rPr lang="en" sz="1800" b="0" i="0" u="none" strike="noStrike" cap="none">
                <a:solidFill>
                  <a:schemeClr val="lt2"/>
                </a:solidFill>
                <a:latin typeface="Roboto"/>
                <a:ea typeface="Roboto"/>
                <a:cs typeface="Roboto"/>
                <a:sym typeface="Roboto"/>
              </a:rPr>
              <a:t>Train supporters to become social entrepreneurs supporting your organization</a:t>
            </a:r>
            <a:endParaRPr sz="1800" b="0" i="0" u="none" strike="noStrike" cap="none">
              <a:solidFill>
                <a:schemeClr val="lt2"/>
              </a:solidFill>
              <a:latin typeface="Roboto"/>
              <a:ea typeface="Roboto"/>
              <a:cs typeface="Roboto"/>
              <a:sym typeface="Roboto"/>
            </a:endParaRPr>
          </a:p>
          <a:p>
            <a:pPr marL="457200" marR="0" lvl="0" indent="-342900" algn="l" rtl="0">
              <a:lnSpc>
                <a:spcPct val="100000"/>
              </a:lnSpc>
              <a:spcBef>
                <a:spcPts val="0"/>
              </a:spcBef>
              <a:spcAft>
                <a:spcPts val="0"/>
              </a:spcAft>
              <a:buClr>
                <a:schemeClr val="lt2"/>
              </a:buClr>
              <a:buSzPts val="1800"/>
              <a:buFont typeface="Roboto"/>
              <a:buChar char="●"/>
            </a:pPr>
            <a:r>
              <a:rPr lang="en" sz="1800" b="0" i="0" u="none" strike="noStrike" cap="none">
                <a:solidFill>
                  <a:schemeClr val="lt2"/>
                </a:solidFill>
                <a:latin typeface="Roboto"/>
                <a:ea typeface="Roboto"/>
                <a:cs typeface="Roboto"/>
                <a:sym typeface="Roboto"/>
              </a:rPr>
              <a:t>Connect with other organizations to multiply revenue to </a:t>
            </a:r>
            <a:r>
              <a:rPr lang="en" sz="1800" b="0" i="1" u="sng" strike="noStrike" cap="none">
                <a:solidFill>
                  <a:schemeClr val="lt2"/>
                </a:solidFill>
                <a:latin typeface="Roboto"/>
                <a:ea typeface="Roboto"/>
                <a:cs typeface="Roboto"/>
                <a:sym typeface="Roboto"/>
              </a:rPr>
              <a:t>your</a:t>
            </a:r>
            <a:r>
              <a:rPr lang="en" sz="1800" b="0" i="0" u="none" strike="noStrike" cap="none">
                <a:solidFill>
                  <a:schemeClr val="lt2"/>
                </a:solidFill>
                <a:latin typeface="Roboto"/>
                <a:ea typeface="Roboto"/>
                <a:cs typeface="Roboto"/>
                <a:sym typeface="Roboto"/>
              </a:rPr>
              <a:t> community and organizations</a:t>
            </a:r>
            <a:endParaRPr sz="1800" b="0" i="0" u="none" strike="noStrike" cap="none">
              <a:solidFill>
                <a:schemeClr val="lt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2"/>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9"/>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4800"/>
              <a:t>Let’s Get to Work!</a:t>
            </a:r>
            <a:endParaRPr sz="4800"/>
          </a:p>
        </p:txBody>
      </p:sp>
      <p:sp>
        <p:nvSpPr>
          <p:cNvPr id="325" name="Google Shape;325;p49"/>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Together we can make wealth building and funding worries for your community and organizations become a thing of the past! </a:t>
            </a:r>
            <a:endParaRPr/>
          </a:p>
        </p:txBody>
      </p:sp>
      <p:pic>
        <p:nvPicPr>
          <p:cNvPr id="326" name="Google Shape;326;p49"/>
          <p:cNvPicPr preferRelativeResize="0"/>
          <p:nvPr/>
        </p:nvPicPr>
        <p:blipFill rotWithShape="1">
          <a:blip r:embed="rId3">
            <a:alphaModFix/>
          </a:blip>
          <a:srcRect/>
          <a:stretch/>
        </p:blipFill>
        <p:spPr>
          <a:xfrm>
            <a:off x="5430575" y="1714500"/>
            <a:ext cx="3263575" cy="3263575"/>
          </a:xfrm>
          <a:prstGeom prst="rect">
            <a:avLst/>
          </a:prstGeom>
          <a:noFill/>
          <a:ln>
            <a:noFill/>
          </a:ln>
          <a:effectLst>
            <a:outerShdw blurRad="142875" dist="95250" dir="5400000" algn="bl" rotWithShape="0">
              <a:srgbClr val="000000">
                <a:alpha val="49803"/>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50"/>
          <p:cNvPicPr preferRelativeResize="0"/>
          <p:nvPr/>
        </p:nvPicPr>
        <p:blipFill rotWithShape="1">
          <a:blip r:embed="rId3">
            <a:alphaModFix amt="49000"/>
          </a:blip>
          <a:srcRect/>
          <a:stretch/>
        </p:blipFill>
        <p:spPr>
          <a:xfrm>
            <a:off x="-25" y="-1473875"/>
            <a:ext cx="9144025" cy="8121326"/>
          </a:xfrm>
          <a:prstGeom prst="rect">
            <a:avLst/>
          </a:prstGeom>
          <a:noFill/>
          <a:ln>
            <a:noFill/>
          </a:ln>
        </p:spPr>
      </p:pic>
      <p:sp>
        <p:nvSpPr>
          <p:cNvPr id="332" name="Google Shape;332;p50"/>
          <p:cNvSpPr txBox="1"/>
          <p:nvPr/>
        </p:nvSpPr>
        <p:spPr>
          <a:xfrm>
            <a:off x="1722000" y="3068425"/>
            <a:ext cx="57000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“If you want to go fast, go alone. If you want to go far… Go together” </a:t>
            </a:r>
            <a:endParaRPr sz="1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					African Proverb</a:t>
            </a:r>
            <a:endParaRPr sz="1800" b="0" i="0" u="none" strike="noStrike" cap="none">
              <a:solidFill>
                <a:srgbClr val="000000"/>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1"/>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800"/>
              <a:buNone/>
            </a:pPr>
            <a:r>
              <a:rPr lang="en" sz="4800"/>
              <a:t>Thank You For Your Time</a:t>
            </a:r>
            <a:endParaRPr sz="4800"/>
          </a:p>
        </p:txBody>
      </p:sp>
      <p:pic>
        <p:nvPicPr>
          <p:cNvPr id="338" name="Google Shape;338;p51"/>
          <p:cNvPicPr preferRelativeResize="0"/>
          <p:nvPr/>
        </p:nvPicPr>
        <p:blipFill rotWithShape="1">
          <a:blip r:embed="rId3">
            <a:alphaModFix/>
          </a:blip>
          <a:srcRect/>
          <a:stretch/>
        </p:blipFill>
        <p:spPr>
          <a:xfrm>
            <a:off x="152400" y="771450"/>
            <a:ext cx="4219651" cy="4219651"/>
          </a:xfrm>
          <a:prstGeom prst="rect">
            <a:avLst/>
          </a:prstGeom>
          <a:noFill/>
          <a:ln>
            <a:noFill/>
          </a:ln>
        </p:spPr>
      </p:pic>
      <p:sp>
        <p:nvSpPr>
          <p:cNvPr id="339" name="Google Shape;339;p51"/>
          <p:cNvSpPr txBox="1"/>
          <p:nvPr/>
        </p:nvSpPr>
        <p:spPr>
          <a:xfrm>
            <a:off x="4932950" y="2110050"/>
            <a:ext cx="42111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2"/>
                </a:solidFill>
                <a:latin typeface="Roboto"/>
                <a:ea typeface="Roboto"/>
                <a:cs typeface="Roboto"/>
                <a:sym typeface="Roboto"/>
              </a:rPr>
              <a:t>Bill Bailey</a:t>
            </a:r>
            <a:endParaRPr sz="1800" b="0" i="0" u="none" strike="noStrike" cap="none">
              <a:solidFill>
                <a:schemeClr val="lt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2"/>
                </a:solidFill>
                <a:latin typeface="Roboto"/>
                <a:ea typeface="Roboto"/>
                <a:cs typeface="Roboto"/>
                <a:sym typeface="Roboto"/>
              </a:rPr>
              <a:t>President - Infinite Prosperity</a:t>
            </a:r>
            <a:endParaRPr sz="1800" b="0" i="0" u="none" strike="noStrike" cap="none">
              <a:solidFill>
                <a:schemeClr val="lt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2"/>
                </a:solidFill>
                <a:latin typeface="Roboto"/>
                <a:ea typeface="Roboto"/>
                <a:cs typeface="Roboto"/>
                <a:sym typeface="Roboto"/>
              </a:rPr>
              <a:t>724-328-0507</a:t>
            </a:r>
            <a:endParaRPr sz="1800" b="0" i="0" u="none" strike="noStrike" cap="none">
              <a:solidFill>
                <a:schemeClr val="lt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2"/>
                </a:solidFill>
                <a:latin typeface="Roboto"/>
                <a:ea typeface="Roboto"/>
                <a:cs typeface="Roboto"/>
                <a:sym typeface="Roboto"/>
              </a:rPr>
              <a:t>bbailey@infiniteprosperity.org</a:t>
            </a:r>
            <a:endParaRPr sz="1800" b="0" i="0" u="none" strike="noStrike" cap="none">
              <a:solidFill>
                <a:schemeClr val="lt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6095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Manufacturing</a:t>
            </a:r>
            <a:endParaRPr/>
          </a:p>
        </p:txBody>
      </p:sp>
      <p:sp>
        <p:nvSpPr>
          <p:cNvPr id="86" name="Google Shape;86;p16"/>
          <p:cNvSpPr txBox="1">
            <a:spLocks noGrp="1"/>
          </p:cNvSpPr>
          <p:nvPr>
            <p:ph type="body" idx="1"/>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highlight>
                  <a:srgbClr val="F4F6F8"/>
                </a:highlight>
              </a:rPr>
              <a:t>Manufacturing is a crucial wealth building model in which companies produce goods through different processes. It involves transforming raw materials into finished products that can be sold in the market. Manufacturing plays a vital role in generating wealth for both individuals and countries, as it contributes to job creation, economic growth, and innovation. Manufacturing is considered a strong wealth creation model that leads to a prosperous nation </a:t>
            </a:r>
            <a:endParaRPr/>
          </a:p>
        </p:txBody>
      </p:sp>
      <p:pic>
        <p:nvPicPr>
          <p:cNvPr id="87" name="Google Shape;87;p16"/>
          <p:cNvPicPr preferRelativeResize="0"/>
          <p:nvPr/>
        </p:nvPicPr>
        <p:blipFill rotWithShape="1">
          <a:blip r:embed="rId3">
            <a:alphaModFix/>
          </a:blip>
          <a:srcRect/>
          <a:stretch/>
        </p:blipFill>
        <p:spPr>
          <a:xfrm>
            <a:off x="460950" y="1714500"/>
            <a:ext cx="3429000" cy="3429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Marketing</a:t>
            </a:r>
            <a:endParaRPr/>
          </a:p>
        </p:txBody>
      </p:sp>
      <p:sp>
        <p:nvSpPr>
          <p:cNvPr id="93" name="Google Shape;93;p17"/>
          <p:cNvSpPr txBox="1">
            <a:spLocks noGrp="1"/>
          </p:cNvSpPr>
          <p:nvPr>
            <p:ph type="body" idx="1"/>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highlight>
                  <a:srgbClr val="F4F6F8"/>
                </a:highlight>
              </a:rPr>
              <a:t>Marketing is another impactful wealth building model that focuses on promoting and selling products or services to consumers. Effective marketing strategies can lead to increased sales, brand visibility, and customer loyalty</a:t>
            </a:r>
            <a:endParaRPr>
              <a:highlight>
                <a:srgbClr val="F4F6F8"/>
              </a:highlight>
            </a:endParaRPr>
          </a:p>
        </p:txBody>
      </p:sp>
      <p:pic>
        <p:nvPicPr>
          <p:cNvPr id="94" name="Google Shape;94;p17"/>
          <p:cNvPicPr preferRelativeResize="0"/>
          <p:nvPr/>
        </p:nvPicPr>
        <p:blipFill rotWithShape="1">
          <a:blip r:embed="rId3">
            <a:alphaModFix/>
          </a:blip>
          <a:srcRect/>
          <a:stretch/>
        </p:blipFill>
        <p:spPr>
          <a:xfrm>
            <a:off x="471912" y="1714450"/>
            <a:ext cx="3504225" cy="3504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Distribution / Retail</a:t>
            </a:r>
            <a:endParaRPr/>
          </a:p>
        </p:txBody>
      </p:sp>
      <p:sp>
        <p:nvSpPr>
          <p:cNvPr id="100" name="Google Shape;100;p18"/>
          <p:cNvSpPr txBox="1">
            <a:spLocks noGrp="1"/>
          </p:cNvSpPr>
          <p:nvPr>
            <p:ph type="body" idx="1"/>
          </p:nvPr>
        </p:nvSpPr>
        <p:spPr>
          <a:xfrm>
            <a:off x="4694250" y="19190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highlight>
                  <a:srgbClr val="F4F6F8"/>
                </a:highlight>
              </a:rPr>
              <a:t>Distribution is the process of getting products from manufacturers to end consumers. It involves various channels, such as wholesalers, retailers, and e-commerce platforms, to ensure products reach their target market efficiently. Successful distribution can maximize sales and profits. </a:t>
            </a:r>
            <a:r>
              <a:rPr lang="en" u="sng">
                <a:solidFill>
                  <a:schemeClr val="hlink"/>
                </a:solidFill>
                <a:highlight>
                  <a:srgbClr val="F4F6F8"/>
                </a:highlight>
                <a:hlinkClick r:id="rId3"/>
              </a:rPr>
              <a:t>Urban Institute</a:t>
            </a:r>
            <a:r>
              <a:rPr lang="en">
                <a:highlight>
                  <a:srgbClr val="F4F6F8"/>
                </a:highlight>
              </a:rPr>
              <a:t> highlights community wealth-building models, which focus on local residents achieving personal financial goals and contributing to residential stability.</a:t>
            </a:r>
            <a:endParaRPr/>
          </a:p>
        </p:txBody>
      </p:sp>
      <p:pic>
        <p:nvPicPr>
          <p:cNvPr id="101" name="Google Shape;101;p18"/>
          <p:cNvPicPr preferRelativeResize="0"/>
          <p:nvPr/>
        </p:nvPicPr>
        <p:blipFill rotWithShape="1">
          <a:blip r:embed="rId4">
            <a:alphaModFix/>
          </a:blip>
          <a:srcRect/>
          <a:stretch/>
        </p:blipFill>
        <p:spPr>
          <a:xfrm>
            <a:off x="471900" y="1714500"/>
            <a:ext cx="3429000" cy="34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Investing</a:t>
            </a:r>
            <a:endParaRPr/>
          </a:p>
        </p:txBody>
      </p:sp>
      <p:sp>
        <p:nvSpPr>
          <p:cNvPr id="107" name="Google Shape;107;p19"/>
          <p:cNvSpPr txBox="1">
            <a:spLocks noGrp="1"/>
          </p:cNvSpPr>
          <p:nvPr>
            <p:ph type="body" idx="1"/>
          </p:nvPr>
        </p:nvSpPr>
        <p:spPr>
          <a:xfrm>
            <a:off x="4572000" y="2066375"/>
            <a:ext cx="3999900" cy="271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highlight>
                  <a:srgbClr val="F4F6F8"/>
                </a:highlight>
              </a:rPr>
              <a:t>Investing refers to the allocation of money into assets or ventures with the expectation of generating a return or profit. This wealth building model involves putting money in stocks, real estate, mutual funds, or other financial instruments. </a:t>
            </a:r>
            <a:endParaRPr/>
          </a:p>
        </p:txBody>
      </p:sp>
      <p:pic>
        <p:nvPicPr>
          <p:cNvPr id="108" name="Google Shape;108;p19"/>
          <p:cNvPicPr preferRelativeResize="0"/>
          <p:nvPr/>
        </p:nvPicPr>
        <p:blipFill rotWithShape="1">
          <a:blip r:embed="rId3">
            <a:alphaModFix/>
          </a:blip>
          <a:srcRect/>
          <a:stretch/>
        </p:blipFill>
        <p:spPr>
          <a:xfrm>
            <a:off x="471901" y="1699450"/>
            <a:ext cx="3444050" cy="3444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Technology</a:t>
            </a:r>
            <a:endParaRPr/>
          </a:p>
        </p:txBody>
      </p:sp>
      <p:sp>
        <p:nvSpPr>
          <p:cNvPr id="114" name="Google Shape;114;p20"/>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20"/>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FF"/>
                </a:highlight>
              </a:rPr>
              <a:t>Technology stands as one of the most powerful engines of wealth creation in modern history, transforming ideas into billion-dollar enterprises while generating opportunities across all sectors of society</a:t>
            </a:r>
            <a:endParaRPr/>
          </a:p>
        </p:txBody>
      </p:sp>
      <p:pic>
        <p:nvPicPr>
          <p:cNvPr id="116" name="Google Shape;116;p20" title="Technology.png"/>
          <p:cNvPicPr preferRelativeResize="0"/>
          <p:nvPr/>
        </p:nvPicPr>
        <p:blipFill>
          <a:blip r:embed="rId3">
            <a:alphaModFix/>
          </a:blip>
          <a:stretch>
            <a:fillRect/>
          </a:stretch>
        </p:blipFill>
        <p:spPr>
          <a:xfrm>
            <a:off x="471900" y="1668000"/>
            <a:ext cx="3475500" cy="3475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490250" y="488250"/>
            <a:ext cx="8233500" cy="4090800"/>
          </a:xfrm>
          <a:prstGeom prst="rect">
            <a:avLst/>
          </a:prstGeom>
          <a:effectLst>
            <a:outerShdw blurRad="57150" dist="952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US" sz="5000" b="0" i="0" u="none" strike="noStrike" dirty="0">
                <a:solidFill>
                  <a:srgbClr val="FFFFFF"/>
                </a:solidFill>
                <a:effectLst/>
                <a:latin typeface="Roboto" panose="02000000000000000000" pitchFamily="2" charset="0"/>
              </a:rPr>
              <a:t>With the current prevailing business models failing, there has to be a stable alternative strategy to the current wealth building / fundraising process</a:t>
            </a:r>
            <a:endParaRPr lang="en-US" sz="5000" dirty="0"/>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1381</Words>
  <Application>Microsoft Office PowerPoint</Application>
  <PresentationFormat>On-screen Show (16:9)</PresentationFormat>
  <Paragraphs>113</Paragraphs>
  <Slides>39</Slides>
  <Notes>39</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Merriweather</vt:lpstr>
      <vt:lpstr>Roboto</vt:lpstr>
      <vt:lpstr>Arial</vt:lpstr>
      <vt:lpstr>Material</vt:lpstr>
      <vt:lpstr>Company Name</vt:lpstr>
      <vt:lpstr>Mission statement:  To create and grow wealth in poor communities through common ownership of critical financial infrastructure utilizing various business models</vt:lpstr>
      <vt:lpstr>According to Forbes, 5 of the Main Ways to Create Wealth Are:  Manufacturing Marketing Distribution / Retail Investing Technology </vt:lpstr>
      <vt:lpstr>Manufacturing</vt:lpstr>
      <vt:lpstr>Marketing</vt:lpstr>
      <vt:lpstr>Distribution / Retail</vt:lpstr>
      <vt:lpstr>Investing</vt:lpstr>
      <vt:lpstr>Technology</vt:lpstr>
      <vt:lpstr>With the current prevailing business models failing, there has to be a stable alternative strategy to the current wealth building / fundraising process</vt:lpstr>
      <vt:lpstr>PowerPoint Presentation</vt:lpstr>
      <vt:lpstr>Question:</vt:lpstr>
      <vt:lpstr>Answer (1): Direct Selling </vt:lpstr>
      <vt:lpstr>Unlock New Revenue Streams </vt:lpstr>
      <vt:lpstr>The solution</vt:lpstr>
      <vt:lpstr>Here are just a few examples of some of our strategic partners…</vt:lpstr>
      <vt:lpstr>Industry Leaders Ensure Ethics</vt:lpstr>
      <vt:lpstr>The Direct Selling Education Foundation &amp; Council of Better Business Bureaus Partnership</vt:lpstr>
      <vt:lpstr>Over a Billion in Sales Driven in Pennsylvania</vt:lpstr>
      <vt:lpstr>Answer (2): Common ownership like Coops and ESOPs</vt:lpstr>
      <vt:lpstr>Employee Ownership: Building Stronger Communities</vt:lpstr>
      <vt:lpstr>Key Statistics</vt:lpstr>
      <vt:lpstr>Employee Benefits:</vt:lpstr>
      <vt:lpstr>Business Performance</vt:lpstr>
      <vt:lpstr>Community Impact</vt:lpstr>
      <vt:lpstr>Market Context </vt:lpstr>
      <vt:lpstr>We’ve identified two powerful business models to build wealth quickly.  Q: How do we market our model to stakeholders and the community at large?</vt:lpstr>
      <vt:lpstr>A: Cause Marketing</vt:lpstr>
      <vt:lpstr>What is Cause Marketing?</vt:lpstr>
      <vt:lpstr>PowerPoint Presentation</vt:lpstr>
      <vt:lpstr>Is Cause Marketing Effective?</vt:lpstr>
      <vt:lpstr>Examples of Successful Cause Marketing Campaigns</vt:lpstr>
      <vt:lpstr>Ben and Jerry’s Justice ReMix’d</vt:lpstr>
      <vt:lpstr>The (RED) Campaign</vt:lpstr>
      <vt:lpstr>Warby Parker “Buy a Pair, Give a Pair”</vt:lpstr>
      <vt:lpstr> Maximize Your Reach Nationwide</vt:lpstr>
      <vt:lpstr>PowerPoint Presentation</vt:lpstr>
      <vt:lpstr>Let’s Get to Work!</vt:lpstr>
      <vt:lpstr>PowerPoint Presentation</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Bill Bailey</cp:lastModifiedBy>
  <cp:revision>2</cp:revision>
  <dcterms:modified xsi:type="dcterms:W3CDTF">2025-05-05T21:57:11Z</dcterms:modified>
</cp:coreProperties>
</file>